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8" r:id="rId1"/>
  </p:sldMasterIdLst>
  <p:notesMasterIdLst>
    <p:notesMasterId r:id="rId31"/>
  </p:notesMasterIdLst>
  <p:handoutMasterIdLst>
    <p:handoutMasterId r:id="rId32"/>
  </p:handoutMasterIdLst>
  <p:sldIdLst>
    <p:sldId id="518" r:id="rId2"/>
    <p:sldId id="537" r:id="rId3"/>
    <p:sldId id="538" r:id="rId4"/>
    <p:sldId id="509" r:id="rId5"/>
    <p:sldId id="508" r:id="rId6"/>
    <p:sldId id="514" r:id="rId7"/>
    <p:sldId id="530" r:id="rId8"/>
    <p:sldId id="531" r:id="rId9"/>
    <p:sldId id="533" r:id="rId10"/>
    <p:sldId id="532" r:id="rId11"/>
    <p:sldId id="536" r:id="rId12"/>
    <p:sldId id="535" r:id="rId13"/>
    <p:sldId id="534" r:id="rId14"/>
    <p:sldId id="500" r:id="rId15"/>
    <p:sldId id="540" r:id="rId16"/>
    <p:sldId id="539" r:id="rId17"/>
    <p:sldId id="526" r:id="rId18"/>
    <p:sldId id="493" r:id="rId19"/>
    <p:sldId id="495" r:id="rId20"/>
    <p:sldId id="541" r:id="rId21"/>
    <p:sldId id="491" r:id="rId22"/>
    <p:sldId id="529" r:id="rId23"/>
    <p:sldId id="494" r:id="rId24"/>
    <p:sldId id="490" r:id="rId25"/>
    <p:sldId id="496" r:id="rId26"/>
    <p:sldId id="498" r:id="rId27"/>
    <p:sldId id="507" r:id="rId28"/>
    <p:sldId id="542" r:id="rId29"/>
    <p:sldId id="519" r:id="rId30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94770"/>
    <a:srgbClr val="33CCCC"/>
    <a:srgbClr val="FFFFCC"/>
    <a:srgbClr val="FFFFFF"/>
    <a:srgbClr val="F46666"/>
    <a:srgbClr val="E7A5AB"/>
    <a:srgbClr val="A8CCC9"/>
    <a:srgbClr val="9FC1C9"/>
    <a:srgbClr val="84DC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8" autoAdjust="0"/>
    <p:restoredTop sz="79930" autoAdjust="0"/>
  </p:normalViewPr>
  <p:slideViewPr>
    <p:cSldViewPr>
      <p:cViewPr>
        <p:scale>
          <a:sx n="75" d="100"/>
          <a:sy n="75" d="100"/>
        </p:scale>
        <p:origin x="-129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ocuments\NetSpeakerphone\Received%20Files\&#1057;&#1077;&#1074;&#1088;&#1091;&#1085;&#1086;&#1074;&#1072;%20&#1052;&#1072;&#1088;&#1080;&#1103;\&#1051;&#1080;&#1089;&#1090;%20Microsoft%20Excel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56;&#1072;&#1089;&#1093;&#1086;&#1076;&#1099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56;&#1072;&#1089;&#1093;&#1086;&#1076;&#109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87;&#1088;&#1086;&#1075;&#1085;&#1086;&#1079;%20&#1057;&#1069;&#1056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87;&#1088;&#1086;&#1075;&#1085;&#1086;&#1079;%20&#1057;&#1069;&#1056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8;&#1088;&#1080;&#1085;&#1072;\Documents\NetSpeakerphone\Received%20Files\&#1057;&#1077;&#1074;&#1088;&#1091;&#1085;&#1086;&#1074;&#1072;%20&#1052;&#1072;&#1088;&#1080;&#1103;\&#1051;&#1080;&#1089;&#1090;%20Microsoft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56;&#1072;&#1089;&#1093;&#1086;&#1076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Рождаемость и смертность за 2012-2017 годы </a:t>
            </a:r>
          </a:p>
        </c:rich>
      </c:tx>
      <c:layout>
        <c:manualLayout>
          <c:xMode val="edge"/>
          <c:yMode val="edge"/>
          <c:x val="0.10142738769766321"/>
          <c:y val="0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679566443468658E-2"/>
          <c:y val="0.27059373671124665"/>
          <c:w val="0.98832043355653132"/>
          <c:h val="0.557457463876562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Лист1!$J$11</c:f>
              <c:strCache>
                <c:ptCount val="1"/>
                <c:pt idx="0">
                  <c:v>Родилось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70C0"/>
              </a:solidFill>
            </a:ln>
          </c:spPr>
          <c:invertIfNegative val="0"/>
          <c:dLbls>
            <c:dLbl>
              <c:idx val="0"/>
              <c:layout>
                <c:manualLayout>
                  <c:x val="-2.7347067446912225E-2"/>
                  <c:y val="3.83411505001859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Лист1!$K$10:$S$10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 оценка</c:v>
                </c:pt>
                <c:pt idx="6">
                  <c:v>2018 прогноз</c:v>
                </c:pt>
                <c:pt idx="7">
                  <c:v>2019 прогноз</c:v>
                </c:pt>
                <c:pt idx="8">
                  <c:v>2020 прогноз</c:v>
                </c:pt>
              </c:strCache>
            </c:strRef>
          </c:cat>
          <c:val>
            <c:numRef>
              <c:f>Лист1!$K$11:$S$11</c:f>
              <c:numCache>
                <c:formatCode>General</c:formatCode>
                <c:ptCount val="9"/>
                <c:pt idx="0">
                  <c:v>66</c:v>
                </c:pt>
                <c:pt idx="1">
                  <c:v>52</c:v>
                </c:pt>
                <c:pt idx="2">
                  <c:v>51</c:v>
                </c:pt>
                <c:pt idx="3">
                  <c:v>69</c:v>
                </c:pt>
                <c:pt idx="4">
                  <c:v>48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Лист1!$J$12</c:f>
              <c:strCache>
                <c:ptCount val="1"/>
                <c:pt idx="0">
                  <c:v>Умерло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Лист1!$K$10:$S$10</c:f>
              <c:strCach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 оценка</c:v>
                </c:pt>
                <c:pt idx="6">
                  <c:v>2018 прогноз</c:v>
                </c:pt>
                <c:pt idx="7">
                  <c:v>2019 прогноз</c:v>
                </c:pt>
                <c:pt idx="8">
                  <c:v>2020 прогноз</c:v>
                </c:pt>
              </c:strCache>
            </c:strRef>
          </c:cat>
          <c:val>
            <c:numRef>
              <c:f>Лист1!$K$12:$S$12</c:f>
              <c:numCache>
                <c:formatCode>General</c:formatCode>
                <c:ptCount val="9"/>
                <c:pt idx="0">
                  <c:v>100</c:v>
                </c:pt>
                <c:pt idx="1">
                  <c:v>96</c:v>
                </c:pt>
                <c:pt idx="2">
                  <c:v>89</c:v>
                </c:pt>
                <c:pt idx="3">
                  <c:v>75</c:v>
                </c:pt>
                <c:pt idx="4">
                  <c:v>76</c:v>
                </c:pt>
                <c:pt idx="5">
                  <c:v>70</c:v>
                </c:pt>
                <c:pt idx="6">
                  <c:v>70</c:v>
                </c:pt>
                <c:pt idx="7">
                  <c:v>70</c:v>
                </c:pt>
                <c:pt idx="8">
                  <c:v>70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94134272"/>
        <c:axId val="94135808"/>
        <c:axId val="0"/>
      </c:bar3DChart>
      <c:catAx>
        <c:axId val="941342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000000"/>
                </a:solidFill>
              </a:defRPr>
            </a:pPr>
            <a:endParaRPr lang="ru-RU"/>
          </a:p>
        </c:txPr>
        <c:crossAx val="94135808"/>
        <c:crosses val="autoZero"/>
        <c:auto val="1"/>
        <c:lblAlgn val="ctr"/>
        <c:lblOffset val="100"/>
        <c:noMultiLvlLbl val="0"/>
      </c:catAx>
      <c:valAx>
        <c:axId val="941358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413427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dirty="0" smtClean="0"/>
              <a:t>Расходы городского </a:t>
            </a:r>
            <a:r>
              <a:rPr lang="ru-RU" sz="1400" dirty="0"/>
              <a:t>бюджета в расчете на одного жителя города Игарки 2018 год.</a:t>
            </a:r>
          </a:p>
          <a:p>
            <a:pPr>
              <a:defRPr sz="1400"/>
            </a:pPr>
            <a:endParaRPr lang="ru-RU" sz="1400" dirty="0"/>
          </a:p>
          <a:p>
            <a:pPr>
              <a:defRPr sz="1400"/>
            </a:pPr>
            <a:r>
              <a:rPr lang="ru-RU" sz="1400" dirty="0">
                <a:solidFill>
                  <a:schemeClr val="accent4">
                    <a:lumMod val="10000"/>
                  </a:schemeClr>
                </a:solidFill>
              </a:rPr>
              <a:t>(</a:t>
            </a:r>
            <a:r>
              <a:rPr lang="ru-RU" sz="1400" dirty="0" smtClean="0">
                <a:solidFill>
                  <a:schemeClr val="accent4">
                    <a:lumMod val="10000"/>
                  </a:schemeClr>
                </a:solidFill>
              </a:rPr>
              <a:t>сумма расходов </a:t>
            </a:r>
            <a:r>
              <a:rPr lang="ru-RU" sz="1400" dirty="0">
                <a:solidFill>
                  <a:schemeClr val="accent4">
                    <a:lumMod val="10000"/>
                  </a:schemeClr>
                </a:solidFill>
              </a:rPr>
              <a:t>в год на одного жителя 60,83</a:t>
            </a:r>
            <a:r>
              <a:rPr lang="ru-RU" sz="1400" baseline="0" dirty="0">
                <a:solidFill>
                  <a:schemeClr val="accent4">
                    <a:lumMod val="10000"/>
                  </a:schemeClr>
                </a:solidFill>
              </a:rPr>
              <a:t>тыс</a:t>
            </a:r>
            <a:r>
              <a:rPr lang="ru-RU" sz="1400" baseline="0" dirty="0" smtClean="0">
                <a:solidFill>
                  <a:schemeClr val="accent4">
                    <a:lumMod val="10000"/>
                  </a:schemeClr>
                </a:solidFill>
              </a:rPr>
              <a:t>. рублей</a:t>
            </a:r>
            <a:r>
              <a:rPr lang="ru-RU" sz="1400" baseline="0" dirty="0">
                <a:solidFill>
                  <a:schemeClr val="accent4">
                    <a:lumMod val="10000"/>
                  </a:schemeClr>
                </a:solidFill>
              </a:rPr>
              <a:t>.)</a:t>
            </a:r>
            <a:endParaRPr lang="ru-RU" sz="1400" dirty="0">
              <a:solidFill>
                <a:schemeClr val="accent4">
                  <a:lumMod val="10000"/>
                </a:schemeClr>
              </a:solidFill>
            </a:endParaRPr>
          </a:p>
        </c:rich>
      </c:tx>
      <c:layout/>
      <c:overlay val="0"/>
    </c:title>
    <c:autoTitleDeleted val="0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474142284900106"/>
          <c:y val="0.15022834645669292"/>
          <c:w val="0.49778494177961341"/>
          <c:h val="0.80746078160766876"/>
        </c:manualLayout>
      </c:layout>
      <c:bar3DChart>
        <c:barDir val="bar"/>
        <c:grouping val="clustered"/>
        <c:varyColors val="0"/>
        <c:ser>
          <c:idx val="0"/>
          <c:order val="0"/>
          <c:spPr>
            <a:solidFill>
              <a:srgbClr val="FFFF00"/>
            </a:solidFill>
            <a:ln>
              <a:solidFill>
                <a:srgbClr val="FFFF00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6,96</a:t>
                    </a:r>
                    <a:r>
                      <a:rPr lang="ru-RU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</a:t>
                    </a:r>
                    <a:r>
                      <a:rPr lang="ru-RU" sz="1000" b="1" i="0" u="none" strike="noStrike" baseline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rPr>
                      <a:t>тыс.руб.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850213689467169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0,09</a:t>
                    </a:r>
                    <a:r>
                      <a:rPr lang="ru-RU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</a:t>
                    </a:r>
                    <a:r>
                      <a:rPr lang="ru-RU" sz="1000" b="1" i="0" u="none" strike="noStrike" baseline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rPr>
                      <a:t>тыс.руб.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850213689467169E-3"/>
                  <c:y val="9.6639698685644637E-17"/>
                </c:manualLayout>
              </c:layout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0,01</a:t>
                    </a:r>
                    <a:r>
                      <a:rPr lang="ru-RU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</a:t>
                    </a:r>
                    <a:r>
                      <a:rPr lang="ru-RU" sz="1000" b="1" i="0" u="none" strike="noStrike" baseline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rPr>
                      <a:t>тыс.руб.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167378964890564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10,07</a:t>
                    </a:r>
                    <a:r>
                      <a:rPr lang="ru-RU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</a:t>
                    </a:r>
                    <a:r>
                      <a:rPr lang="ru-RU" sz="1000" b="1" i="0" u="none" strike="noStrike" baseline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rPr>
                      <a:t>тыс.руб.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23,48</a:t>
                    </a:r>
                    <a:r>
                      <a:rPr lang="ru-RU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</a:t>
                    </a:r>
                    <a:r>
                      <a:rPr lang="ru-RU" sz="1000" b="1" i="0" u="none" strike="noStrike" baseline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rPr>
                      <a:t>тыс.руб.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7708332607105134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0,56</a:t>
                    </a:r>
                    <a:r>
                      <a:rPr lang="ru-RU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</a:t>
                    </a:r>
                    <a:r>
                      <a:rPr lang="ru-RU" sz="1000" b="1" i="0" u="none" strike="noStrike" baseline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rPr>
                      <a:t>тыс.руб.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3124997821317344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11,24</a:t>
                    </a:r>
                    <a:r>
                      <a:rPr lang="ru-RU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</a:t>
                    </a:r>
                    <a:r>
                      <a:rPr lang="ru-RU" sz="1000" b="1" i="0" u="none" strike="noStrike" baseline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rPr>
                      <a:t>тыс.руб.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5416665214211564E-3"/>
                  <c:y val="-2.6356585929733756E-3"/>
                </c:manualLayout>
              </c:layout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2,08</a:t>
                    </a:r>
                    <a:r>
                      <a:rPr lang="ru-RU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</a:t>
                    </a:r>
                    <a:r>
                      <a:rPr lang="ru-RU" sz="1000" b="1" i="0" u="none" strike="noStrike" baseline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rPr>
                      <a:t>тыс.руб.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7708332607105782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1,29</a:t>
                    </a:r>
                    <a:r>
                      <a:rPr lang="ru-RU" b="1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тыс.руб.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accent4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9'!$B$7:$B$17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'СЛАЙД 9'!$C$7:$C$17</c:f>
              <c:numCache>
                <c:formatCode>0.0</c:formatCode>
                <c:ptCount val="11"/>
                <c:pt idx="0">
                  <c:v>70435.000039999999</c:v>
                </c:pt>
                <c:pt idx="1">
                  <c:v>556.65</c:v>
                </c:pt>
                <c:pt idx="2">
                  <c:v>70</c:v>
                </c:pt>
                <c:pt idx="3">
                  <c:v>50353.124000000003</c:v>
                </c:pt>
                <c:pt idx="4">
                  <c:v>113595.24171</c:v>
                </c:pt>
                <c:pt idx="5">
                  <c:v>2485.5030000000002</c:v>
                </c:pt>
                <c:pt idx="6">
                  <c:v>27435.51</c:v>
                </c:pt>
                <c:pt idx="7">
                  <c:v>307.42399999999998</c:v>
                </c:pt>
                <c:pt idx="8">
                  <c:v>15110.833000000001</c:v>
                </c:pt>
                <c:pt idx="9">
                  <c:v>6472.5692099999997</c:v>
                </c:pt>
                <c:pt idx="10">
                  <c:v>2366.6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14222208"/>
        <c:axId val="114249728"/>
        <c:axId val="0"/>
      </c:bar3DChart>
      <c:catAx>
        <c:axId val="114222208"/>
        <c:scaling>
          <c:orientation val="minMax"/>
        </c:scaling>
        <c:delete val="0"/>
        <c:axPos val="l"/>
        <c:majorTickMark val="none"/>
        <c:minorTickMark val="none"/>
        <c:tickLblPos val="nextTo"/>
        <c:crossAx val="114249728"/>
        <c:crosses val="autoZero"/>
        <c:auto val="1"/>
        <c:lblAlgn val="ctr"/>
        <c:lblOffset val="100"/>
        <c:noMultiLvlLbl val="0"/>
      </c:catAx>
      <c:valAx>
        <c:axId val="114249728"/>
        <c:scaling>
          <c:orientation val="minMax"/>
        </c:scaling>
        <c:delete val="1"/>
        <c:axPos val="b"/>
        <c:numFmt formatCode="0.0" sourceLinked="1"/>
        <c:majorTickMark val="none"/>
        <c:minorTickMark val="none"/>
        <c:tickLblPos val="nextTo"/>
        <c:crossAx val="114222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3"/>
          <c:dPt>
            <c:idx val="0"/>
            <c:bubble3D val="0"/>
            <c:explosion val="17"/>
          </c:dPt>
          <c:dLbls>
            <c:dLbl>
              <c:idx val="0"/>
              <c:layout>
                <c:manualLayout>
                  <c:x val="-9.8062177275598014E-3"/>
                  <c:y val="0.2771431829211958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9118346696964176"/>
                  <c:y val="-2.236867687216040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7617004600411326E-2"/>
                  <c:y val="3.144022009250434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2541313515986149E-2"/>
                  <c:y val="2.401341371426566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0746365135799529E-2"/>
                  <c:y val="0.18094827913857525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6.26500198808319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-0.1499573877756272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8.5551326027288779E-2"/>
                  <c:y val="-3.703473520659415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Лист1!$A$4:$A$14</c:f>
              <c:strCache>
                <c:ptCount val="11"/>
                <c:pt idx="0">
                  <c:v>"Реформирование и модернизация жилищно-коммунального хозяйства и повышение энергетической эффективности" </c:v>
                </c:pt>
                <c:pt idx="1">
                  <c:v>"Защита населения от чрезвычайных ситуаций природного и техногенного характера" </c:v>
                </c:pt>
                <c:pt idx="2">
                  <c:v>"Профилактика терроризма и экстремизма на территории города Игарки"</c:v>
                </c:pt>
                <c:pt idx="3">
                  <c:v>"Развитие физической культуры и спорта" </c:v>
                </c:pt>
                <c:pt idx="4">
                  <c:v>"Развитие молодежной политики"</c:v>
                </c:pt>
                <c:pt idx="5">
                  <c:v>"Развитие малого и среднего предпринимательства" </c:v>
                </c:pt>
                <c:pt idx="6">
                  <c:v>"Развитие транспортной системы" </c:v>
                </c:pt>
                <c:pt idx="7">
                  <c:v>"Обеспечение комфортной среды проживания на территории города Игарки" </c:v>
                </c:pt>
                <c:pt idx="8">
                  <c:v>"Управление муниципальными финансами" </c:v>
                </c:pt>
                <c:pt idx="9">
                  <c:v>"Обеспечение информационной открытости о деятельности и решениях органов местного самоуправления" </c:v>
                </c:pt>
                <c:pt idx="10">
                  <c:v>«Формирование комфортной городской среды»</c:v>
                </c:pt>
              </c:strCache>
            </c:strRef>
          </c:cat>
          <c:val>
            <c:numRef>
              <c:f>Лист1!$C$4:$C$14</c:f>
              <c:numCache>
                <c:formatCode>0.00</c:formatCode>
                <c:ptCount val="11"/>
                <c:pt idx="0">
                  <c:v>54.434724830880462</c:v>
                </c:pt>
                <c:pt idx="1">
                  <c:v>0.16218733159984722</c:v>
                </c:pt>
                <c:pt idx="2">
                  <c:v>5.2318494064466847E-3</c:v>
                </c:pt>
                <c:pt idx="3">
                  <c:v>7.8667657230154289</c:v>
                </c:pt>
                <c:pt idx="4">
                  <c:v>0.73748149233272464</c:v>
                </c:pt>
                <c:pt idx="5">
                  <c:v>5.2318494064466849E-2</c:v>
                </c:pt>
                <c:pt idx="6">
                  <c:v>26.160868905549421</c:v>
                </c:pt>
                <c:pt idx="7">
                  <c:v>4.3817785148872277</c:v>
                </c:pt>
                <c:pt idx="8">
                  <c:v>2.4722581185223165</c:v>
                </c:pt>
                <c:pt idx="9">
                  <c:v>3.271266159874854</c:v>
                </c:pt>
                <c:pt idx="10">
                  <c:v>0.45511857986679716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43285214348207"/>
          <c:y val="0.19322799603462862"/>
          <c:w val="0.63857681569078839"/>
          <c:h val="0.7060366609097306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'численность населения'!$A$3</c:f>
              <c:strCache>
                <c:ptCount val="1"/>
                <c:pt idx="0">
                  <c:v>Численность постоянного населения 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'численность населения'!$C$1:$G$1</c:f>
              <c:strCache>
                <c:ptCount val="5"/>
                <c:pt idx="0">
                  <c:v>2016 факт</c:v>
                </c:pt>
                <c:pt idx="1">
                  <c:v>2017 оценка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strCache>
            </c:strRef>
          </c:cat>
          <c:val>
            <c:numRef>
              <c:f>'численность населения'!$C$4:$G$4</c:f>
              <c:numCache>
                <c:formatCode>#,##0</c:formatCode>
                <c:ptCount val="5"/>
                <c:pt idx="0">
                  <c:v>4975</c:v>
                </c:pt>
                <c:pt idx="1">
                  <c:v>4754</c:v>
                </c:pt>
                <c:pt idx="2">
                  <c:v>4634</c:v>
                </c:pt>
                <c:pt idx="3">
                  <c:v>4514</c:v>
                </c:pt>
                <c:pt idx="4">
                  <c:v>4394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94172288"/>
        <c:axId val="94240768"/>
        <c:axId val="0"/>
      </c:bar3DChart>
      <c:catAx>
        <c:axId val="94172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>
                <a:solidFill>
                  <a:srgbClr val="000000"/>
                </a:solidFill>
              </a:defRPr>
            </a:pPr>
            <a:endParaRPr lang="ru-RU"/>
          </a:p>
        </c:txPr>
        <c:crossAx val="94240768"/>
        <c:crosses val="autoZero"/>
        <c:auto val="1"/>
        <c:lblAlgn val="ctr"/>
        <c:lblOffset val="100"/>
        <c:noMultiLvlLbl val="0"/>
      </c:catAx>
      <c:valAx>
        <c:axId val="9424076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94172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187355888632679"/>
          <c:y val="0.4403920397733585"/>
          <c:w val="0.24812634661722469"/>
          <c:h val="0.1125032824635646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Уровень доходов населения</a:t>
            </a:r>
            <a:endParaRPr lang="ru-RU" dirty="0"/>
          </a:p>
        </c:rich>
      </c:tx>
      <c:layout/>
      <c:overlay val="1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03792389080952E-2"/>
          <c:y val="0.18537870792134206"/>
          <c:w val="0.54378601264122239"/>
          <c:h val="0.6337728498268197"/>
        </c:manualLayout>
      </c:layout>
      <c:pie3DChart>
        <c:varyColors val="1"/>
        <c:ser>
          <c:idx val="0"/>
          <c:order val="0"/>
          <c:explosion val="16"/>
          <c:dPt>
            <c:idx val="2"/>
            <c:bubble3D val="0"/>
          </c:dPt>
          <c:dLbls>
            <c:dLbl>
              <c:idx val="0"/>
              <c:layout>
                <c:manualLayout>
                  <c:x val="-3.4379080472426229E-2"/>
                  <c:y val="-2.4879217166936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837820262580408E-4"/>
                  <c:y val="0.114562733770321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4449864294427042E-2"/>
                  <c:y val="3.5351255067080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6.9493434754783444E-3"/>
                  <c:y val="1.86857395251908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4857377914825663E-2"/>
                  <c:y val="2.16411458040222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2685302260637737E-3"/>
                  <c:y val="-3.39558360320814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7.9824763400045112E-3"/>
                  <c:y val="-2.7924581715363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'средняя зп'!$B$2:$B$8</c:f>
              <c:strCache>
                <c:ptCount val="7"/>
                <c:pt idx="0">
                  <c:v>Крупные и средние организации города</c:v>
                </c:pt>
                <c:pt idx="1">
                  <c:v>Транспорт </c:v>
                </c:pt>
                <c:pt idx="2">
                  <c:v>Бюджетная сфера</c:v>
                </c:pt>
                <c:pt idx="3">
                  <c:v>Образование</c:v>
                </c:pt>
                <c:pt idx="4">
                  <c:v>Здравоохранение и социальное обслуживание населения</c:v>
                </c:pt>
                <c:pt idx="5">
                  <c:v>Культура</c:v>
                </c:pt>
                <c:pt idx="6">
                  <c:v>Органы местного самоуправления</c:v>
                </c:pt>
              </c:strCache>
            </c:strRef>
          </c:cat>
          <c:val>
            <c:numRef>
              <c:f>'средняя зп'!$C$2:$C$8</c:f>
              <c:numCache>
                <c:formatCode>0.0</c:formatCode>
                <c:ptCount val="7"/>
                <c:pt idx="0">
                  <c:v>41699</c:v>
                </c:pt>
                <c:pt idx="1">
                  <c:v>63758</c:v>
                </c:pt>
                <c:pt idx="2">
                  <c:v>36916</c:v>
                </c:pt>
                <c:pt idx="3">
                  <c:v>29529</c:v>
                </c:pt>
                <c:pt idx="4">
                  <c:v>35918</c:v>
                </c:pt>
                <c:pt idx="5">
                  <c:v>31523</c:v>
                </c:pt>
                <c:pt idx="6">
                  <c:v>43935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899080657704701"/>
          <c:y val="0.14980961234915199"/>
          <c:w val="0.31550634295713037"/>
          <c:h val="0.8501903374586922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Уровень </a:t>
            </a:r>
            <a:r>
              <a:rPr lang="ru-RU" dirty="0" smtClean="0">
                <a:solidFill>
                  <a:schemeClr val="tx1"/>
                </a:solidFill>
              </a:rPr>
              <a:t>зарегистрированной </a:t>
            </a:r>
            <a:r>
              <a:rPr lang="ru-RU" dirty="0">
                <a:solidFill>
                  <a:schemeClr val="tx1"/>
                </a:solidFill>
              </a:rPr>
              <a:t>безработицы, %</a:t>
            </a:r>
          </a:p>
        </c:rich>
      </c:tx>
      <c:layout>
        <c:manualLayout>
          <c:xMode val="edge"/>
          <c:yMode val="edge"/>
          <c:x val="0.17427777777777778"/>
          <c:y val="2.777777777777777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701808960797728E-2"/>
          <c:y val="0.34121121958671263"/>
          <c:w val="0.96596382078404541"/>
          <c:h val="0.5465829317575825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Лист1!$B$6</c:f>
              <c:strCache>
                <c:ptCount val="1"/>
                <c:pt idx="0">
                  <c:v>Красноярский край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5.5555555555555558E-3"/>
                  <c:y val="-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888888888888888E-2"/>
                  <c:y val="-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3333333333333332E-3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4.1666666666666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8.3333333333333332E-3"/>
                  <c:y val="-5.55555555555554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6666666666666666E-2"/>
                  <c:y val="-5.5555555555555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9444444444444445E-2"/>
                  <c:y val="-5.5555555555555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6666666666666666E-2"/>
                  <c:y val="-5.5555555555555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Лист1!$C$5:$J$5</c:f>
              <c:strCach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 оценка</c:v>
                </c:pt>
                <c:pt idx="5">
                  <c:v>2018 прогноз</c:v>
                </c:pt>
                <c:pt idx="6">
                  <c:v>2019 прогноз</c:v>
                </c:pt>
                <c:pt idx="7">
                  <c:v>2020 прогноз</c:v>
                </c:pt>
              </c:strCache>
            </c:strRef>
          </c:cat>
          <c:val>
            <c:numRef>
              <c:f>Лист1!$C$6:$J$6</c:f>
              <c:numCache>
                <c:formatCode>General</c:formatCode>
                <c:ptCount val="8"/>
                <c:pt idx="0">
                  <c:v>1.3</c:v>
                </c:pt>
                <c:pt idx="1">
                  <c:v>1.2</c:v>
                </c:pt>
                <c:pt idx="2">
                  <c:v>1.3</c:v>
                </c:pt>
                <c:pt idx="3">
                  <c:v>1.2</c:v>
                </c:pt>
                <c:pt idx="4">
                  <c:v>1.2</c:v>
                </c:pt>
                <c:pt idx="5">
                  <c:v>1.1000000000000001</c:v>
                </c:pt>
                <c:pt idx="6">
                  <c:v>1.1000000000000001</c:v>
                </c:pt>
                <c:pt idx="7">
                  <c:v>1.1000000000000001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Лист1!$B$7</c:f>
              <c:strCache>
                <c:ptCount val="1"/>
                <c:pt idx="0">
                  <c:v>МО г. Игарка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pPr>
              <a:solidFill>
                <a:srgbClr val="FFFF00"/>
              </a:solidFill>
            </c:spPr>
          </c:marker>
          <c:dLbls>
            <c:dLbl>
              <c:idx val="0"/>
              <c:layout>
                <c:manualLayout>
                  <c:x val="0"/>
                  <c:y val="-6.0626944228419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470990552706903E-3"/>
                  <c:y val="-8.8184646150427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9394882050142578E-2"/>
                  <c:y val="7.7161565381624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082969338689469E-2"/>
                  <c:y val="-7.7161565381624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4.4092323075213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1883962210826475E-3"/>
                  <c:y val="-8.8184646150427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6412971658119856E-3"/>
                  <c:y val="-8.8184646150427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0829693386894634E-2"/>
                  <c:y val="-8.8184646150427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Лист1!$C$5:$J$5</c:f>
              <c:strCach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 оценка</c:v>
                </c:pt>
                <c:pt idx="5">
                  <c:v>2018 прогноз</c:v>
                </c:pt>
                <c:pt idx="6">
                  <c:v>2019 прогноз</c:v>
                </c:pt>
                <c:pt idx="7">
                  <c:v>2020 прогноз</c:v>
                </c:pt>
              </c:strCache>
            </c:strRef>
          </c:cat>
          <c:val>
            <c:numRef>
              <c:f>Лист1!$C$7:$J$7</c:f>
              <c:numCache>
                <c:formatCode>General</c:formatCode>
                <c:ptCount val="8"/>
                <c:pt idx="0">
                  <c:v>1.9</c:v>
                </c:pt>
                <c:pt idx="1">
                  <c:v>1.8</c:v>
                </c:pt>
                <c:pt idx="2">
                  <c:v>2.5</c:v>
                </c:pt>
                <c:pt idx="3">
                  <c:v>1.9</c:v>
                </c:pt>
                <c:pt idx="4">
                  <c:v>1.9</c:v>
                </c:pt>
                <c:pt idx="5">
                  <c:v>1.9</c:v>
                </c:pt>
                <c:pt idx="6">
                  <c:v>1.9</c:v>
                </c:pt>
                <c:pt idx="7">
                  <c:v>1.9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862784"/>
        <c:axId val="97864320"/>
      </c:lineChart>
      <c:catAx>
        <c:axId val="9786278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000000"/>
                </a:solidFill>
              </a:defRPr>
            </a:pPr>
            <a:endParaRPr lang="ru-RU"/>
          </a:p>
        </c:txPr>
        <c:crossAx val="97864320"/>
        <c:crosses val="autoZero"/>
        <c:auto val="1"/>
        <c:lblAlgn val="ctr"/>
        <c:lblOffset val="100"/>
        <c:noMultiLvlLbl val="0"/>
      </c:catAx>
      <c:valAx>
        <c:axId val="978643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7862784"/>
        <c:crosses val="autoZero"/>
        <c:crossBetween val="between"/>
      </c:valAx>
    </c:plotArea>
    <c:legend>
      <c:legendPos val="t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Основные параметры городского бюджета на 2018 год и плановый период 2019-2020 годов</a:t>
            </a: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109061038286271"/>
          <c:y val="0.21114417918674347"/>
          <c:w val="0.59100561695410314"/>
          <c:h val="0.7536959971409048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'СЛАЙД 3 (5)'!$A$8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82932386095976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98434182706408E-2"/>
                  <c:y val="3.19634760657742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9843418270640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3 (5)'!$B$5:$D$5</c:f>
              <c:strCache>
                <c:ptCount val="3"/>
                <c:pt idx="0">
                  <c:v>2018 год, тыс. руб.</c:v>
                </c:pt>
                <c:pt idx="1">
                  <c:v>2019 год, тыс. руб.</c:v>
                </c:pt>
                <c:pt idx="2">
                  <c:v>2020 год, тыс. руб.</c:v>
                </c:pt>
              </c:strCache>
            </c:strRef>
          </c:cat>
          <c:val>
            <c:numRef>
              <c:f>'СЛАЙД 3 (5)'!$B$8:$D$8</c:f>
              <c:numCache>
                <c:formatCode>#,##0.0</c:formatCode>
                <c:ptCount val="3"/>
                <c:pt idx="0">
                  <c:v>31797.249</c:v>
                </c:pt>
                <c:pt idx="1">
                  <c:v>32974.978000000003</c:v>
                </c:pt>
                <c:pt idx="2">
                  <c:v>34739.481</c:v>
                </c:pt>
              </c:numCache>
            </c:numRef>
          </c:val>
        </c:ser>
        <c:ser>
          <c:idx val="1"/>
          <c:order val="1"/>
          <c:tx>
            <c:strRef>
              <c:f>'СЛАЙД 3 (5)'!$A$9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898434182706389E-2"/>
                  <c:y val="6.39269521315485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98434182706408E-2"/>
                  <c:y val="-3.19634760657742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9843418270638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3 (5)'!$B$5:$D$5</c:f>
              <c:strCache>
                <c:ptCount val="3"/>
                <c:pt idx="0">
                  <c:v>2018 год, тыс. руб.</c:v>
                </c:pt>
                <c:pt idx="1">
                  <c:v>2019 год, тыс. руб.</c:v>
                </c:pt>
                <c:pt idx="2">
                  <c:v>2020 год, тыс. руб.</c:v>
                </c:pt>
              </c:strCache>
            </c:strRef>
          </c:cat>
          <c:val>
            <c:numRef>
              <c:f>'СЛАЙД 3 (5)'!$B$9:$D$9</c:f>
              <c:numCache>
                <c:formatCode>#,##0.0</c:formatCode>
                <c:ptCount val="3"/>
                <c:pt idx="0">
                  <c:v>11546.852999999999</c:v>
                </c:pt>
                <c:pt idx="1">
                  <c:v>11546.852999999999</c:v>
                </c:pt>
                <c:pt idx="2">
                  <c:v>11546.852999999999</c:v>
                </c:pt>
              </c:numCache>
            </c:numRef>
          </c:val>
        </c:ser>
        <c:ser>
          <c:idx val="2"/>
          <c:order val="2"/>
          <c:tx>
            <c:strRef>
              <c:f>'СЛАЙД 3 (5)'!$A$10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6833438259946424E-3"/>
                  <c:y val="-8.30614482030523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898434182706408E-2"/>
                  <c:y val="-3.19634760657737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9843418270633E-2"/>
                  <c:y val="-3.19634760657742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3 (5)'!$B$5:$D$5</c:f>
              <c:strCache>
                <c:ptCount val="3"/>
                <c:pt idx="0">
                  <c:v>2018 год, тыс. руб.</c:v>
                </c:pt>
                <c:pt idx="1">
                  <c:v>2019 год, тыс. руб.</c:v>
                </c:pt>
                <c:pt idx="2">
                  <c:v>2020 год, тыс. руб.</c:v>
                </c:pt>
              </c:strCache>
            </c:strRef>
          </c:cat>
          <c:val>
            <c:numRef>
              <c:f>'СЛАЙД 3 (5)'!$B$10:$D$10</c:f>
              <c:numCache>
                <c:formatCode>#,##0.0</c:formatCode>
                <c:ptCount val="3"/>
                <c:pt idx="0">
                  <c:v>245844.353</c:v>
                </c:pt>
                <c:pt idx="1">
                  <c:v>232610.98199999999</c:v>
                </c:pt>
                <c:pt idx="2">
                  <c:v>230852.489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7929856"/>
        <c:axId val="97956224"/>
        <c:axId val="0"/>
      </c:bar3DChart>
      <c:catAx>
        <c:axId val="97929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7956224"/>
        <c:crosses val="autoZero"/>
        <c:auto val="1"/>
        <c:lblAlgn val="ctr"/>
        <c:lblOffset val="100"/>
        <c:noMultiLvlLbl val="0"/>
      </c:catAx>
      <c:valAx>
        <c:axId val="97956224"/>
        <c:scaling>
          <c:orientation val="minMax"/>
        </c:scaling>
        <c:delete val="1"/>
        <c:axPos val="b"/>
        <c:numFmt formatCode="#,##0.0" sourceLinked="1"/>
        <c:majorTickMark val="out"/>
        <c:minorTickMark val="none"/>
        <c:tickLblPos val="nextTo"/>
        <c:crossAx val="97929856"/>
        <c:crosses val="autoZero"/>
        <c:crossBetween val="between"/>
      </c:valAx>
      <c:spPr>
        <a:noFill/>
        <a:ln w="25400">
          <a:noFill/>
        </a:ln>
        <a:effectLst>
          <a:outerShdw blurRad="50800" dist="50800" dir="5400000" algn="ctr" rotWithShape="0">
            <a:srgbClr val="000000">
              <a:alpha val="89000"/>
            </a:srgbClr>
          </a:outerShdw>
        </a:effectLst>
      </c:spPr>
    </c:plotArea>
    <c:legend>
      <c:legendPos val="t"/>
      <c:layout>
        <c:manualLayout>
          <c:xMode val="edge"/>
          <c:yMode val="edge"/>
          <c:x val="0.69936839876291046"/>
          <c:y val="0.28247413405579752"/>
          <c:w val="0.29391712886602345"/>
          <c:h val="0.560241060244834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303045728701216E-2"/>
          <c:y val="0.14676316452643473"/>
          <c:w val="0.81622021178554993"/>
          <c:h val="0.7454723865369972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'СЛАЙД 3 (5)'!$A$26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1666665413982478E-2"/>
                  <c:y val="-3.2769427086265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2424237869027187E-3"/>
                  <c:y val="-2.08532717821689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1.78742329561447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3 (5)'!$B$25:$D$25</c:f>
              <c:strCache>
                <c:ptCount val="3"/>
                <c:pt idx="0">
                  <c:v>2018 год, тыс. руб.</c:v>
                </c:pt>
                <c:pt idx="1">
                  <c:v>2019 год, тыс. руб.</c:v>
                </c:pt>
                <c:pt idx="2">
                  <c:v>2020 год, тыс. руб.</c:v>
                </c:pt>
              </c:strCache>
            </c:strRef>
          </c:cat>
          <c:val>
            <c:numRef>
              <c:f>'СЛАЙД 3 (5)'!$B$26:$D$26</c:f>
              <c:numCache>
                <c:formatCode>#,##0.0</c:formatCode>
                <c:ptCount val="3"/>
                <c:pt idx="0">
                  <c:v>289188.45500000002</c:v>
                </c:pt>
                <c:pt idx="1">
                  <c:v>277132.81300000002</c:v>
                </c:pt>
                <c:pt idx="2">
                  <c:v>277138.82299999997</c:v>
                </c:pt>
              </c:numCache>
            </c:numRef>
          </c:val>
        </c:ser>
        <c:ser>
          <c:idx val="1"/>
          <c:order val="1"/>
          <c:tx>
            <c:strRef>
              <c:f>'СЛАЙД 3 (5)'!$A$27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393936774690636E-2"/>
                  <c:y val="-3.2769427086265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212118934513597E-2"/>
                  <c:y val="-2.6811349434217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333330827964956E-2"/>
                  <c:y val="-3.2769427086265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3 (5)'!$B$25:$D$25</c:f>
              <c:strCache>
                <c:ptCount val="3"/>
                <c:pt idx="0">
                  <c:v>2018 год, тыс. руб.</c:v>
                </c:pt>
                <c:pt idx="1">
                  <c:v>2019 год, тыс. руб.</c:v>
                </c:pt>
                <c:pt idx="2">
                  <c:v>2020 год, тыс. руб.</c:v>
                </c:pt>
              </c:strCache>
            </c:strRef>
          </c:cat>
          <c:val>
            <c:numRef>
              <c:f>'СЛАЙД 3 (5)'!$B$27:$D$27</c:f>
              <c:numCache>
                <c:formatCode>#,##0.0</c:formatCode>
                <c:ptCount val="3"/>
                <c:pt idx="0">
                  <c:v>289188.45500000002</c:v>
                </c:pt>
                <c:pt idx="1">
                  <c:v>277132.81300000002</c:v>
                </c:pt>
                <c:pt idx="2">
                  <c:v>277138.82299999997</c:v>
                </c:pt>
              </c:numCache>
            </c:numRef>
          </c:val>
        </c:ser>
        <c:ser>
          <c:idx val="2"/>
          <c:order val="2"/>
          <c:tx>
            <c:strRef>
              <c:f>'СЛАЙД 3 (5)'!$A$28</c:f>
              <c:strCache>
                <c:ptCount val="1"/>
                <c:pt idx="0">
                  <c:v>ДЕФИЦИТ (ПРОФИЦИТ)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69695147610916E-2"/>
                  <c:y val="-2.6811349434217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3030297336283993E-3"/>
                  <c:y val="-2.6811349434217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3.87275047383137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3 (5)'!$B$25:$D$25</c:f>
              <c:strCache>
                <c:ptCount val="3"/>
                <c:pt idx="0">
                  <c:v>2018 год, тыс. руб.</c:v>
                </c:pt>
                <c:pt idx="1">
                  <c:v>2019 год, тыс. руб.</c:v>
                </c:pt>
                <c:pt idx="2">
                  <c:v>2020 год, тыс. руб.</c:v>
                </c:pt>
              </c:strCache>
            </c:strRef>
          </c:cat>
          <c:val>
            <c:numRef>
              <c:f>'СЛАЙД 3 (5)'!$B$28:$D$28</c:f>
              <c:numCache>
                <c:formatCode>#,##0.0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4638208"/>
        <c:axId val="114656384"/>
        <c:axId val="0"/>
      </c:bar3DChart>
      <c:catAx>
        <c:axId val="114638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14656384"/>
        <c:crosses val="autoZero"/>
        <c:auto val="1"/>
        <c:lblAlgn val="ctr"/>
        <c:lblOffset val="100"/>
        <c:noMultiLvlLbl val="0"/>
      </c:catAx>
      <c:valAx>
        <c:axId val="114656384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114638208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6.5932457776920417E-2"/>
          <c:y val="1.7874375292129579E-2"/>
          <c:w val="0.69421192862463565"/>
          <c:h val="5.3869773127674103E-2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Динамика доходов и расходов городского бюджета за 2017-2018 г. и плановый период 2019-2020 г.</a:t>
            </a:r>
          </a:p>
        </c:rich>
      </c:tx>
      <c:layout/>
      <c:overlay val="0"/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'СЛАЙД 4 (6)'!$A$5</c:f>
              <c:strCache>
                <c:ptCount val="1"/>
                <c:pt idx="0">
                  <c:v>ДОХОДЫ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3.6974000227337572E-2"/>
                  <c:y val="-5.01622703364558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5593850916658183E-2"/>
                  <c:y val="3.32501107182915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027898860910879E-2"/>
                  <c:y val="-4.51532782506662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0189130681888667E-2"/>
                  <c:y val="3.6785664913400962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277 138,8   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accent4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4 (6)'!$B$4:$E$4</c:f>
              <c:strCache>
                <c:ptCount val="4"/>
                <c:pt idx="0">
                  <c:v>2017 год, тыс. руб.</c:v>
                </c:pt>
                <c:pt idx="1">
                  <c:v>2018 год, тыс. руб.</c:v>
                </c:pt>
                <c:pt idx="2">
                  <c:v>2019 год, тыс. руб.</c:v>
                </c:pt>
                <c:pt idx="3">
                  <c:v>2020 год, тыс. руб.</c:v>
                </c:pt>
              </c:strCache>
            </c:strRef>
          </c:cat>
          <c:val>
            <c:numRef>
              <c:f>'СЛАЙД 4 (6)'!$B$5:$E$5</c:f>
              <c:numCache>
                <c:formatCode>_-* #,##0.0_р_._-;\-* #,##0.0_р_._-;_-* "-"??_р_._-;_-@_-</c:formatCode>
                <c:ptCount val="4"/>
                <c:pt idx="0">
                  <c:v>450870.75799999997</c:v>
                </c:pt>
                <c:pt idx="1">
                  <c:v>289188.45500000002</c:v>
                </c:pt>
                <c:pt idx="2">
                  <c:v>277132.81300000002</c:v>
                </c:pt>
                <c:pt idx="3" formatCode="_-* #,##0.0000_р_._-;\-* #,##0.0000_р_._-;_-* &quot;-&quot;??_р_._-;_-@_-">
                  <c:v>277138.82299999997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'СЛАЙД 4 (6)'!$A$6</c:f>
              <c:strCache>
                <c:ptCount val="1"/>
                <c:pt idx="0">
                  <c:v>РАСХОДЫ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8936174090959839E-2"/>
                  <c:y val="-4.3473967624928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9061663549988376E-2"/>
                  <c:y val="3.71539768031862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027898860910879E-2"/>
                  <c:y val="-4.793759597487645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902329246330237E-2"/>
                  <c:y val="1.9873552862467336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 277 </a:t>
                    </a:r>
                    <a:r>
                      <a:rPr lang="en-US" b="1" dirty="0" smtClean="0">
                        <a:solidFill>
                          <a:schemeClr val="accent4">
                            <a:lumMod val="10000"/>
                          </a:schemeClr>
                        </a:solidFill>
                      </a:rPr>
                      <a:t>138,8   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accent4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4 (6)'!$B$4:$E$4</c:f>
              <c:strCache>
                <c:ptCount val="4"/>
                <c:pt idx="0">
                  <c:v>2017 год, тыс. руб.</c:v>
                </c:pt>
                <c:pt idx="1">
                  <c:v>2018 год, тыс. руб.</c:v>
                </c:pt>
                <c:pt idx="2">
                  <c:v>2019 год, тыс. руб.</c:v>
                </c:pt>
                <c:pt idx="3">
                  <c:v>2020 год, тыс. руб.</c:v>
                </c:pt>
              </c:strCache>
            </c:strRef>
          </c:cat>
          <c:val>
            <c:numRef>
              <c:f>'СЛАЙД 4 (6)'!$B$6:$E$6</c:f>
              <c:numCache>
                <c:formatCode>_-* #,##0.0_р_._-;\-* #,##0.0_р_._-;_-* "-"??_р_._-;_-@_-</c:formatCode>
                <c:ptCount val="4"/>
                <c:pt idx="0">
                  <c:v>457444.29300000001</c:v>
                </c:pt>
                <c:pt idx="1">
                  <c:v>289188.45500000002</c:v>
                </c:pt>
                <c:pt idx="2">
                  <c:v>277132.81300000002</c:v>
                </c:pt>
                <c:pt idx="3" formatCode="_-* #,##0.0000_р_._-;\-* #,##0.0000_р_._-;_-* &quot;-&quot;??_р_._-;_-@_-">
                  <c:v>277138.82299999997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698880"/>
        <c:axId val="114712960"/>
      </c:lineChart>
      <c:catAx>
        <c:axId val="114698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accent4">
                    <a:lumMod val="10000"/>
                  </a:schemeClr>
                </a:solidFill>
              </a:defRPr>
            </a:pPr>
            <a:endParaRPr lang="ru-RU"/>
          </a:p>
        </c:txPr>
        <c:crossAx val="114712960"/>
        <c:crosses val="autoZero"/>
        <c:auto val="1"/>
        <c:lblAlgn val="ctr"/>
        <c:lblOffset val="100"/>
        <c:noMultiLvlLbl val="0"/>
      </c:catAx>
      <c:valAx>
        <c:axId val="114712960"/>
        <c:scaling>
          <c:orientation val="minMax"/>
        </c:scaling>
        <c:delete val="0"/>
        <c:axPos val="l"/>
        <c:majorGridlines/>
        <c:numFmt formatCode="_-* #,##0.0_р_._-;\-* #,##0.0_р_._-;_-* &quot;-&quot;??_р_._-;_-@_-" sourceLinked="1"/>
        <c:majorTickMark val="none"/>
        <c:minorTickMark val="none"/>
        <c:tickLblPos val="none"/>
        <c:spPr>
          <a:ln cap="flat">
            <a:round/>
          </a:ln>
        </c:spPr>
        <c:crossAx val="114698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437685259402453"/>
          <c:y val="0.52806439195100618"/>
          <c:w val="0.11597780816320113"/>
          <c:h val="0.27811891513560805"/>
        </c:manualLayout>
      </c:layout>
      <c:overlay val="0"/>
    </c:legend>
    <c:plotVisOnly val="1"/>
    <c:dispBlanksAs val="gap"/>
    <c:showDLblsOverMax val="0"/>
  </c:chart>
  <c:spPr>
    <a:solidFill>
      <a:schemeClr val="accent3">
        <a:lumMod val="75000"/>
      </a:schemeClr>
    </a:solidFill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Характеристика доходной части городского бюджета на 2018 год, %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4462654952816487E-2"/>
          <c:y val="0.14762604054045006"/>
          <c:w val="0.51577319806376443"/>
          <c:h val="0.76792902510998395"/>
        </c:manualLayout>
      </c:layout>
      <c:doughnutChart>
        <c:varyColors val="1"/>
        <c:ser>
          <c:idx val="0"/>
          <c:order val="0"/>
          <c:tx>
            <c:strRef>
              <c:f>'СЛАЙД 6 (7)'!$D$5</c:f>
              <c:strCache>
                <c:ptCount val="1"/>
                <c:pt idx="0">
                  <c:v>%</c:v>
                </c:pt>
              </c:strCache>
            </c:strRef>
          </c:tx>
          <c:spPr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c:spPr>
          <c:explosion val="9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Lbls>
            <c:dLbl>
              <c:idx val="0"/>
              <c:layout>
                <c:manualLayout>
                  <c:x val="1.4645387879061847E-2"/>
                  <c:y val="-3.4078382784853242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1716310303249476E-2"/>
                  <c:y val="-8.7221425840240223E-3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7.6156016971121607E-2"/>
                  <c:y val="-7.1957676318198188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8581551516246845E-3"/>
                  <c:y val="-4.7971784212132162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2219853333936059E-2"/>
                  <c:y val="-2.7262706227882634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"/>
                  <c:y val="2.6166427752072067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5.1258857576716464E-2"/>
                  <c:y val="-8.7221425840240223E-3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numFmt formatCode="0.00%" sourceLinked="0"/>
              <c:spPr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multiLvlStrRef>
              <c:f>'СЛАЙД 6 (7)'!$A$7:$B$14</c:f>
              <c:multiLvlStrCache>
                <c:ptCount val="8"/>
                <c:lvl>
                  <c:pt idx="0">
                    <c:v> 10,39   </c:v>
                  </c:pt>
                  <c:pt idx="1">
                    <c:v> 0,13   </c:v>
                  </c:pt>
                  <c:pt idx="2">
                    <c:v> 0,40   </c:v>
                  </c:pt>
                  <c:pt idx="3">
                    <c:v> 0,07   </c:v>
                  </c:pt>
                  <c:pt idx="4">
                    <c:v> 3,65   </c:v>
                  </c:pt>
                  <c:pt idx="5">
                    <c:v> 0,28   </c:v>
                  </c:pt>
                  <c:pt idx="6">
                    <c:v> 0,06   </c:v>
                  </c:pt>
                  <c:pt idx="7">
                    <c:v> 85,01   </c:v>
                  </c:pt>
                </c:lvl>
                <c:lvl>
                  <c:pt idx="0">
                    <c:v>НАЛОГ НА ДОХОДЫ ФИЗИЧЕСКИХ ЛИЦ</c:v>
                  </c:pt>
                  <c:pt idx="1">
                    <c:v>АКЦИЗЫ</c:v>
                  </c:pt>
                  <c:pt idx="2">
                    <c:v>НАЛОГ НА ИМУЩЕСТВО ФИЗИЧЕСКИХ ЛИЦ</c:v>
                  </c:pt>
                  <c:pt idx="3">
                    <c:v>ЗЕМЕЛЬНЫЙ НАЛОГ</c:v>
                  </c:pt>
                  <c:pt idx="4">
                    <c:v>ДОХОДЫ ОТ ИСПОЛЬЗОВАНИЯ ИМУЩЕСТВА, НАХОДЯЩЕГОСЯ В ГОСУДАРСТВЕННОЙ И МУНИЦИПАЛЬНОЙ СОБСТВЕННОСТИ</c:v>
                  </c:pt>
                  <c:pt idx="5">
                    <c:v>ДОХОДЫ ОТ ПРОДАЖИ МАТЕРИАЛЬНЫХ И НЕМАТЕРИАЛЬНЫХ АКТИВОВ</c:v>
                  </c:pt>
                  <c:pt idx="6">
                    <c:v>ШТРАФЫ, САНКЦИИ, ВОЗМЕЩЕНИЕ УЩЕРБА</c:v>
                  </c:pt>
                  <c:pt idx="7">
                    <c:v>БЕЗВОЗМЕЗДНЫЕ ПОСТУПЛЕНИЯ</c:v>
                  </c:pt>
                </c:lvl>
              </c:multiLvlStrCache>
            </c:multiLvlStrRef>
          </c:cat>
          <c:val>
            <c:numRef>
              <c:f>'СЛАЙД 6 (7)'!$D$7:$D$14</c:f>
              <c:numCache>
                <c:formatCode>_-* #,##0.00_р_._-;\-* #,##0.00_р_._-;_-* "-"??_р_._-;_-@_-</c:formatCode>
                <c:ptCount val="8"/>
                <c:pt idx="0">
                  <c:v>10.394087136016546</c:v>
                </c:pt>
                <c:pt idx="1">
                  <c:v>0.13239567257275189</c:v>
                </c:pt>
                <c:pt idx="2">
                  <c:v>0.40112251369094243</c:v>
                </c:pt>
                <c:pt idx="3">
                  <c:v>6.7732994389419862E-2</c:v>
                </c:pt>
                <c:pt idx="4">
                  <c:v>3.6521893655816928</c:v>
                </c:pt>
                <c:pt idx="5">
                  <c:v>0.28273016638924953</c:v>
                </c:pt>
                <c:pt idx="6">
                  <c:v>5.7927623701298864E-2</c:v>
                </c:pt>
                <c:pt idx="7">
                  <c:v>85.011814527658089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"/>
        <c:holeSize val="29"/>
      </c:doughnutChart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rgbClr val="FFFFCC"/>
                </a:solidFill>
              </a:rPr>
              <a:t>Характеристика расходной части городского бюджета города Игарки 2018 год</a:t>
            </a:r>
            <a:endParaRPr lang="ru-RU" dirty="0">
              <a:solidFill>
                <a:srgbClr val="FFFFCC"/>
              </a:solidFill>
            </a:endParaRPr>
          </a:p>
        </c:rich>
      </c:tx>
      <c:layout>
        <c:manualLayout>
          <c:xMode val="edge"/>
          <c:yMode val="edge"/>
          <c:x val="0.1295286347403296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9456255468066495E-2"/>
          <c:y val="0.13512029746281717"/>
          <c:w val="0.56850000000000001"/>
          <c:h val="0.75800000000000001"/>
        </c:manualLayout>
      </c:layout>
      <c:doughnutChart>
        <c:varyColors val="1"/>
        <c:ser>
          <c:idx val="0"/>
          <c:order val="0"/>
          <c:spPr>
            <a:solidFill>
              <a:srgbClr val="7030A0"/>
            </a:solidFill>
          </c:spPr>
          <c:explosion val="8"/>
          <c:dPt>
            <c:idx val="0"/>
            <c:bubble3D val="0"/>
            <c:spPr>
              <a:solidFill>
                <a:schemeClr val="bg2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6"/>
            <c:bubble3D val="0"/>
            <c:spPr>
              <a:solidFill>
                <a:srgbClr val="00B0F0"/>
              </a:solidFill>
            </c:spPr>
          </c:dPt>
          <c:dPt>
            <c:idx val="7"/>
            <c:bubble3D val="0"/>
            <c:spPr>
              <a:solidFill>
                <a:srgbClr val="F46666"/>
              </a:solidFill>
            </c:spPr>
          </c:dPt>
          <c:dPt>
            <c:idx val="8"/>
            <c:bubble3D val="0"/>
            <c:spPr>
              <a:solidFill>
                <a:schemeClr val="accent1">
                  <a:lumMod val="50000"/>
                </a:schemeClr>
              </a:solidFill>
            </c:spPr>
          </c:dPt>
          <c:dLbls>
            <c:dLbl>
              <c:idx val="2"/>
              <c:layout>
                <c:manualLayout>
                  <c:x val="5.737704918032787E-2"/>
                  <c:y val="-2.407407407407407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0.00%" sourceLinked="0"/>
              <c:spPr/>
              <c:txPr>
                <a:bodyPr/>
                <a:lstStyle/>
                <a:p>
                  <a:pPr algn="ctr">
                    <a:defRPr lang="ru-RU" sz="1000" b="0" i="0" u="none" strike="noStrike" kern="1200" baseline="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10694444444444444"/>
                  <c:y val="3.518518518518518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7.6388888888888895E-2"/>
                  <c:y val="6.111111111111110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4.1666666666666666E-3"/>
                  <c:y val="3.518518518518518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0%" sourceLinked="0"/>
            <c:txPr>
              <a:bodyPr/>
              <a:lstStyle/>
              <a:p>
                <a:pPr>
                  <a:defRPr sz="1000" baseline="0"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'СЛАЙД 10'!$B$7:$B$17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'СЛАЙД 10'!$D$7:$D$17</c:f>
              <c:numCache>
                <c:formatCode>0.0</c:formatCode>
                <c:ptCount val="11"/>
                <c:pt idx="0">
                  <c:v>24.356089889460645</c:v>
                </c:pt>
                <c:pt idx="1">
                  <c:v>0.19248693730771338</c:v>
                </c:pt>
                <c:pt idx="2">
                  <c:v>2.4205668932973923E-2</c:v>
                </c:pt>
                <c:pt idx="3">
                  <c:v>17.411872132642625</c:v>
                </c:pt>
                <c:pt idx="4">
                  <c:v>39.280697331334444</c:v>
                </c:pt>
                <c:pt idx="5">
                  <c:v>0.85947518214162144</c:v>
                </c:pt>
                <c:pt idx="6">
                  <c:v>9.4870696009613642</c:v>
                </c:pt>
                <c:pt idx="7">
                  <c:v>0.10630576522929394</c:v>
                </c:pt>
                <c:pt idx="8">
                  <c:v>5.2252545842779599</c:v>
                </c:pt>
                <c:pt idx="9">
                  <c:v>2.2381838206145797</c:v>
                </c:pt>
                <c:pt idx="10">
                  <c:v>0.81835908709680127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40"/>
        <c:holeSize val="50"/>
      </c:doughnutChart>
    </c:plotArea>
    <c:legend>
      <c:legendPos val="r"/>
      <c:layout>
        <c:manualLayout>
          <c:xMode val="edge"/>
          <c:yMode val="edge"/>
          <c:x val="0.64799650043744528"/>
          <c:y val="0.1229170312044328"/>
          <c:w val="0.34380674239490555"/>
          <c:h val="0.73449037620297464"/>
        </c:manualLayout>
      </c:layout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03B9C83-BC75-4C9B-8E5E-A644F7879243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8AC06E3-5F17-40AD-8C05-D0B636465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5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F366F59-A769-43C9-A86C-62CBC04DA298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9" tIns="45660" rIns="91319" bIns="4566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5951"/>
            <a:ext cx="5438775" cy="4466987"/>
          </a:xfrm>
          <a:prstGeom prst="rect">
            <a:avLst/>
          </a:prstGeom>
        </p:spPr>
        <p:txBody>
          <a:bodyPr vert="horz" wrap="square" lIns="91319" tIns="45660" rIns="91319" bIns="4566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71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71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BA96DBD-079C-4896-950D-7D0D0FBCD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509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5F7DD18-005D-4619-8EC8-3EBD413D8CF4}" type="slidenum">
              <a:rPr lang="ru-RU" sz="1200"/>
              <a:pPr algn="r"/>
              <a:t>1</a:t>
            </a:fld>
            <a:endParaRPr lang="ru-RU" sz="12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91440" tIns="45720" rIns="91440" bIns="45720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3DBE84-8F55-4A6D-93BB-B6B51E5A3AF7}" type="slidenum">
              <a:rPr lang="ru-RU" smtClean="0">
                <a:cs typeface="Arial" charset="0"/>
              </a:rPr>
              <a:pPr/>
              <a:t>27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3DBE84-8F55-4A6D-93BB-B6B51E5A3AF7}" type="slidenum">
              <a:rPr lang="ru-RU" smtClean="0">
                <a:cs typeface="Arial" charset="0"/>
              </a:rPr>
              <a:pPr/>
              <a:t>28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6E12EE-CFBB-47ED-A958-2D1AA0B1DBAC}" type="slidenum">
              <a:rPr lang="ru-RU" smtClean="0">
                <a:solidFill>
                  <a:srgbClr val="000000"/>
                </a:solidFill>
                <a:cs typeface="Arial" charset="0"/>
              </a:rPr>
              <a:pPr/>
              <a:t>14</a:t>
            </a:fld>
            <a:endParaRPr lang="ru-RU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98E53E-6322-4F14-AE32-0DF6C5064799}" type="slidenum">
              <a:rPr lang="ru-RU" smtClean="0">
                <a:cs typeface="Arial" charset="0"/>
              </a:rPr>
              <a:pPr/>
              <a:t>18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34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C29B49-DD7A-495B-B889-37CCE405EFFA}" type="slidenum">
              <a:rPr lang="ru-RU" smtClean="0">
                <a:cs typeface="Arial" charset="0"/>
              </a:rPr>
              <a:pPr/>
              <a:t>19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460679-92D6-4C29-91B5-B5EA9756C558}" type="slidenum">
              <a:rPr lang="ru-RU" smtClean="0">
                <a:cs typeface="Arial" charset="0"/>
              </a:rPr>
              <a:pPr/>
              <a:t>21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55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2CC8C9-1B7F-46EB-97F2-613F26B7894F}" type="slidenum">
              <a:rPr lang="ru-RU" smtClean="0">
                <a:cs typeface="Arial" charset="0"/>
              </a:rPr>
              <a:pPr/>
              <a:t>23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17EA02-24A5-4A57-825B-47B8877B989E}" type="slidenum">
              <a:rPr lang="ru-RU" smtClean="0">
                <a:cs typeface="Arial" charset="0"/>
              </a:rPr>
              <a:pPr/>
              <a:t>24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2764E8-2D95-4E00-8191-CC06C59F2DE1}" type="slidenum">
              <a:rPr lang="ru-RU" smtClean="0">
                <a:cs typeface="Arial" charset="0"/>
              </a:rPr>
              <a:pPr/>
              <a:t>25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DE9F4C-F103-42AD-B6BF-700882A28D57}" type="slidenum">
              <a:rPr lang="ru-RU" smtClean="0">
                <a:cs typeface="Arial" charset="0"/>
              </a:rPr>
              <a:pPr/>
              <a:t>26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651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651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0A47D-0DD2-4D9E-A076-FC6E92D7057B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E817F-FE75-4308-9F6F-B01FE6B25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637E7-2301-4064-8EA9-E845E7AC9310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15E7E-014C-4F7F-BE37-0F4558CE2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4C1DD-99E7-4027-920F-9440383E58C6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3E240-2084-48AB-AF88-3DB7869A7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EC8D5-2D79-403E-8BDB-4178EC05D88B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DCD-8903-4353-B3B7-D933D6FE9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210D0-593D-4C06-8206-63186B5EFF89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8E7FF-8904-43D9-A8D4-A918C9AE2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158FE-2C54-4494-9275-D92640524960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A393-EFF6-4481-BAF4-1EFA69A9C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02149-57FD-4BE7-BFBB-9DF2B9064CB7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E48AC-7FA6-42F6-8BA1-68D2847A2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6D2BE-FB0F-4B5E-859E-2AF0CD1B0A7F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CB089-B466-405C-962B-B115A5125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33538-E1BE-4A36-8FE9-F6C9F8F985CC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74A19-2552-4FC4-AA0C-5BFDB0643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D5F26-9620-49F9-84AA-C7F42DEB2FFB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77343-975C-4C2A-9722-A2AF169A4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92408-1B2B-4215-885D-B22C01C2F89B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DEDC2-C36E-4E45-A944-4B1112D34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547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7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7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7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7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8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549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549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EF01B80-5FAD-4D52-A9C8-207719644352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10549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9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82C5710-A463-495A-8376-614B9C76C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549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67" r:id="rId1"/>
    <p:sldLayoutId id="2147484159" r:id="rId2"/>
    <p:sldLayoutId id="2147484158" r:id="rId3"/>
    <p:sldLayoutId id="2147484157" r:id="rId4"/>
    <p:sldLayoutId id="2147484156" r:id="rId5"/>
    <p:sldLayoutId id="2147484155" r:id="rId6"/>
    <p:sldLayoutId id="2147484154" r:id="rId7"/>
    <p:sldLayoutId id="2147484153" r:id="rId8"/>
    <p:sldLayoutId id="2147484152" r:id="rId9"/>
    <p:sldLayoutId id="2147484151" r:id="rId10"/>
    <p:sldLayoutId id="21474841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 idx="4294967295"/>
          </p:nvPr>
        </p:nvSpPr>
        <p:spPr>
          <a:xfrm>
            <a:off x="684213" y="3933825"/>
            <a:ext cx="7772400" cy="1871663"/>
          </a:xfrm>
        </p:spPr>
        <p:txBody>
          <a:bodyPr anchor="b"/>
          <a:lstStyle/>
          <a:p>
            <a:pPr eaLnBrk="1" hangingPunct="1">
              <a:defRPr/>
            </a:pPr>
            <a:r>
              <a:rPr lang="ru-RU" sz="4000" dirty="0"/>
              <a:t>Проект решения Игарского городского Совета депутатов «О городском бюджете на </a:t>
            </a:r>
            <a:r>
              <a:rPr lang="ru-RU" sz="4000" dirty="0" smtClean="0"/>
              <a:t>2018 </a:t>
            </a:r>
            <a:r>
              <a:rPr lang="ru-RU" sz="4000" dirty="0"/>
              <a:t>год и плановый период </a:t>
            </a:r>
            <a:r>
              <a:rPr lang="ru-RU" sz="4000" dirty="0" smtClean="0"/>
              <a:t>2019-2020 </a:t>
            </a:r>
            <a:r>
              <a:rPr lang="ru-RU" sz="4000" dirty="0"/>
              <a:t>годов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3132138" y="404813"/>
            <a:ext cx="5040312" cy="17526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/>
              <a:t>Публичные слушания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/>
              <a:t>по бюджету </a:t>
            </a:r>
            <a:r>
              <a:rPr lang="ru-RU" dirty="0" smtClean="0"/>
              <a:t>2018-2020 </a:t>
            </a:r>
            <a:r>
              <a:rPr lang="ru-RU" dirty="0"/>
              <a:t>годов</a:t>
            </a:r>
          </a:p>
        </p:txBody>
      </p:sp>
      <p:pic>
        <p:nvPicPr>
          <p:cNvPr id="26627" name="Picture 12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88913"/>
            <a:ext cx="17224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4536885"/>
              </p:ext>
            </p:extLst>
          </p:nvPr>
        </p:nvGraphicFramePr>
        <p:xfrm>
          <a:off x="179512" y="548680"/>
          <a:ext cx="8800332" cy="5619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15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576063"/>
          </a:xfrm>
        </p:spPr>
        <p:txBody>
          <a:bodyPr/>
          <a:lstStyle/>
          <a:p>
            <a:r>
              <a:rPr lang="ru-RU" sz="1800" b="1" i="1" dirty="0" smtClean="0">
                <a:solidFill>
                  <a:schemeClr val="tx2">
                    <a:lumMod val="90000"/>
                  </a:schemeClr>
                </a:solidFill>
              </a:rPr>
              <a:t>Структура расходов городского бюджета за 2016 год и плановый период 2017-2018 </a:t>
            </a:r>
            <a:r>
              <a:rPr lang="ru-RU" sz="1800" b="1" i="1" dirty="0" err="1" smtClean="0">
                <a:solidFill>
                  <a:schemeClr val="tx2">
                    <a:lumMod val="90000"/>
                  </a:schemeClr>
                </a:solidFill>
              </a:rPr>
              <a:t>г.г</a:t>
            </a:r>
            <a:r>
              <a:rPr lang="ru-RU" sz="1800" b="1" i="1" dirty="0" smtClean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sz="1800" b="1" i="1" dirty="0">
              <a:solidFill>
                <a:schemeClr val="tx2">
                  <a:lumMod val="9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86869"/>
              </p:ext>
            </p:extLst>
          </p:nvPr>
        </p:nvGraphicFramePr>
        <p:xfrm>
          <a:off x="395537" y="764706"/>
          <a:ext cx="8280919" cy="47426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769376"/>
                <a:gridCol w="3016765"/>
                <a:gridCol w="1457766"/>
                <a:gridCol w="1457766"/>
                <a:gridCol w="1579246"/>
              </a:tblGrid>
              <a:tr h="373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№ п/п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Наименование показателя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2016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2017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2018 год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1231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Общегосударственные вопросы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37128,2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39350,4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70435,0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0615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Национальная оборона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-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509,3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556,7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73598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Национальная безопасность и правоохранительная деятельность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804,0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410,0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70,0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0615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Национальная экономика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55552,3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64030,9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50353,1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1231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Жилищно-коммунальное хозяйство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353259,5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249460,7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113595,2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0615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Образование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23797,0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26997,9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2485,5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3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Культура, кинематография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56315,7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59297,3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27435,5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3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Физическая культура и спорт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10017,0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10609,0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15110,8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1231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9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Средства массовой информации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6120,6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6448,3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6472,6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0615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10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Социальная политика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445,4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307,4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307,4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1950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11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-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2366,6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06158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ru-RU" sz="1100" b="1" u="none" strike="noStrike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ИТОГО РАСХОДОВ: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543439,7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457421,2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u="none" strike="noStrike" dirty="0">
                          <a:solidFill>
                            <a:srgbClr val="000000"/>
                          </a:solidFill>
                          <a:effectLst/>
                          <a:cs typeface="Aharoni" pitchFamily="2" charset="-79"/>
                        </a:rPr>
                        <a:t>289188,5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  <a:cs typeface="Aharoni" pitchFamily="2" charset="-79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25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1232002"/>
              </p:ext>
            </p:extLst>
          </p:nvPr>
        </p:nvGraphicFramePr>
        <p:xfrm>
          <a:off x="-76200" y="0"/>
          <a:ext cx="92964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115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317370"/>
              </p:ext>
            </p:extLst>
          </p:nvPr>
        </p:nvGraphicFramePr>
        <p:xfrm>
          <a:off x="-324544" y="0"/>
          <a:ext cx="1003029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800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48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963187"/>
              </p:ext>
            </p:extLst>
          </p:nvPr>
        </p:nvGraphicFramePr>
        <p:xfrm>
          <a:off x="323529" y="1208669"/>
          <a:ext cx="8352928" cy="5466902"/>
        </p:xfrm>
        <a:graphic>
          <a:graphicData uri="http://schemas.openxmlformats.org/drawingml/2006/table">
            <a:tbl>
              <a:tblPr/>
              <a:tblGrid>
                <a:gridCol w="536787"/>
                <a:gridCol w="7816141"/>
              </a:tblGrid>
              <a:tr h="6477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Наименование муниципальной программы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420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"Реформирование и модернизация жилищно-коммунального хозяйства и повышение энергетической эффективности" 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"Защита населения от чрезвычайных ситуаций природного и техногенного характера" </a:t>
                      </a:r>
                      <a:endParaRPr lang="ru-RU" sz="16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"Профилактика терроризма и экстремизма на территории города Игарки"</a:t>
                      </a:r>
                      <a:endParaRPr lang="ru-RU" sz="16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303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"Развитие физической культуры и спорта" 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301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"Развитие молодежной политики"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303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"Развитие малого и среднего предпринимательства" 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597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"Развитие транспортной системы" 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"Обеспечение комфортной среды проживания на территории города Игарки" 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479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"Управление муниципальными финансами" 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34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"Обеспечение информационной открытости о деятельности и решениях органов местного самоуправления" 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  <a:tr h="343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«Формирование комфортной городской среды»</a:t>
                      </a:r>
                      <a:endParaRPr lang="ru-RU" sz="16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39825"/>
          </a:xfrm>
        </p:spPr>
        <p:txBody>
          <a:bodyPr/>
          <a:lstStyle/>
          <a:p>
            <a:r>
              <a:rPr lang="ru-RU" sz="2800" b="1" i="1" dirty="0" smtClean="0">
                <a:effectLst/>
              </a:rPr>
              <a:t>Перечень муниципальных программ на 2018-2020 гг.</a:t>
            </a:r>
            <a:endParaRPr lang="ru-RU" sz="2800" b="1" i="1" dirty="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8"/>
          <p:cNvSpPr txBox="1">
            <a:spLocks/>
          </p:cNvSpPr>
          <p:nvPr/>
        </p:nvSpPr>
        <p:spPr bwMode="auto">
          <a:xfrm>
            <a:off x="457200" y="277813"/>
            <a:ext cx="8229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1800" b="1" i="1" dirty="0" smtClean="0">
                <a:effectLst/>
              </a:rPr>
              <a:t>Перечень проектов муниципальных </a:t>
            </a:r>
            <a:r>
              <a:rPr lang="ru-RU" sz="1800" b="1" i="1" dirty="0">
                <a:effectLst/>
              </a:rPr>
              <a:t>программ,</a:t>
            </a:r>
            <a:endParaRPr lang="ru-RU" sz="1800" dirty="0">
              <a:effectLst/>
            </a:endParaRPr>
          </a:p>
          <a:p>
            <a:pPr>
              <a:defRPr/>
            </a:pPr>
            <a:r>
              <a:rPr lang="ru-RU" sz="1800" b="1" i="1" dirty="0">
                <a:effectLst/>
              </a:rPr>
              <a:t>в</a:t>
            </a:r>
            <a:r>
              <a:rPr lang="ru-RU" sz="1800" b="1" i="1" dirty="0" smtClean="0">
                <a:effectLst/>
              </a:rPr>
              <a:t>ключенных в проект бюджета Администрации </a:t>
            </a:r>
            <a:r>
              <a:rPr lang="ru-RU" sz="1800" b="1" i="1" dirty="0">
                <a:effectLst/>
              </a:rPr>
              <a:t>города Игарки</a:t>
            </a:r>
            <a:endParaRPr lang="ru-RU" sz="1800" b="1" i="1" dirty="0">
              <a:latin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61223"/>
              </p:ext>
            </p:extLst>
          </p:nvPr>
        </p:nvGraphicFramePr>
        <p:xfrm>
          <a:off x="179512" y="764704"/>
          <a:ext cx="8856984" cy="540419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096344"/>
                <a:gridCol w="1008112"/>
                <a:gridCol w="936104"/>
                <a:gridCol w="1080120"/>
                <a:gridCol w="948644"/>
                <a:gridCol w="909511"/>
                <a:gridCol w="878149"/>
              </a:tblGrid>
              <a:tr h="288032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Наименование муниципальных программ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проект бюджета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6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rgbClr val="000000"/>
                          </a:solidFill>
                          <a:effectLst/>
                        </a:rPr>
                        <a:t>2018 год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rgbClr val="000000"/>
                          </a:solidFill>
                          <a:effectLst/>
                        </a:rPr>
                        <a:t>2019 год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rgbClr val="000000"/>
                          </a:solidFill>
                          <a:effectLst/>
                        </a:rPr>
                        <a:t>2020 год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50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сумма, </a:t>
                      </a:r>
                      <a:r>
                        <a:rPr lang="ru-RU" sz="10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тыс.руб</a:t>
                      </a:r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доля,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сумма, </a:t>
                      </a:r>
                      <a:r>
                        <a:rPr lang="ru-RU" sz="10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тыс.руб</a:t>
                      </a:r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доля,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сумма, </a:t>
                      </a:r>
                      <a:r>
                        <a:rPr lang="ru-RU" sz="10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тыс.руб</a:t>
                      </a:r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доля,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</a:tr>
              <a:tr h="613485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"Реформирование и модернизация жилищно-коммунального хозяйства и повышение энергетической эффективности" 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104044,9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54,43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103635,7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58,83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103635,7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58,83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80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>
                          <a:solidFill>
                            <a:srgbClr val="000000"/>
                          </a:solidFill>
                          <a:effectLst/>
                        </a:rPr>
                        <a:t>"Защита населения от чрезвычайных ситуаций природного и техногенного характера" </a:t>
                      </a:r>
                      <a:endParaRPr lang="ru-RU" sz="105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310,0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310,0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310,0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395396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>
                          <a:solidFill>
                            <a:srgbClr val="000000"/>
                          </a:solidFill>
                          <a:effectLst/>
                        </a:rPr>
                        <a:t>"Профилактика терроризма и экстремизма на территории города Игарки"</a:t>
                      </a:r>
                      <a:endParaRPr lang="ru-RU" sz="105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0,01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0,01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2909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>
                          <a:solidFill>
                            <a:srgbClr val="000000"/>
                          </a:solidFill>
                          <a:effectLst/>
                        </a:rPr>
                        <a:t>"Развитие физической культуры и спорта" </a:t>
                      </a:r>
                      <a:endParaRPr lang="ru-RU" sz="105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15036,3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7,87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15036,3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8,54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15036,3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8,54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249869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>
                          <a:solidFill>
                            <a:srgbClr val="000000"/>
                          </a:solidFill>
                          <a:effectLst/>
                        </a:rPr>
                        <a:t>"Развитие молодежной политики"</a:t>
                      </a:r>
                      <a:endParaRPr lang="ru-RU" sz="105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1409,6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0,74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1409,6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0,80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1409,6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0,80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261110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>
                          <a:solidFill>
                            <a:srgbClr val="000000"/>
                          </a:solidFill>
                          <a:effectLst/>
                        </a:rPr>
                        <a:t>"Развитие малого и среднего предпринимательства" </a:t>
                      </a:r>
                      <a:endParaRPr lang="ru-RU" sz="105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0,05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0,06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249869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>
                          <a:solidFill>
                            <a:srgbClr val="000000"/>
                          </a:solidFill>
                          <a:effectLst/>
                        </a:rPr>
                        <a:t>"Развитие транспортной системы" </a:t>
                      </a:r>
                      <a:endParaRPr lang="ru-RU" sz="105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50003,1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26,16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37806,7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21,46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37806,7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21,46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387935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>
                          <a:solidFill>
                            <a:srgbClr val="000000"/>
                          </a:solidFill>
                          <a:effectLst/>
                        </a:rPr>
                        <a:t>"Обеспечение комфортной среды проживания на территории города Игарки" </a:t>
                      </a:r>
                      <a:endParaRPr lang="ru-RU" sz="105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8375,2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4,38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6863,2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3,90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6863,2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3,90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31333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>
                          <a:solidFill>
                            <a:srgbClr val="000000"/>
                          </a:solidFill>
                          <a:effectLst/>
                        </a:rPr>
                        <a:t>"Управление муниципальными финансами" </a:t>
                      </a:r>
                      <a:endParaRPr lang="ru-RU" sz="105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4725,4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2,47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4725,4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2,68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4725,4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2,68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613485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>
                          <a:solidFill>
                            <a:srgbClr val="000000"/>
                          </a:solidFill>
                          <a:effectLst/>
                        </a:rPr>
                        <a:t>"Обеспечение информационной открытости о деятельности и решениях органов местного самоуправления" </a:t>
                      </a:r>
                      <a:endParaRPr lang="ru-RU" sz="105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6252,6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3,27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6252,6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3,55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6252,6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3,55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28349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«Формирование комфортной городской среды»</a:t>
                      </a:r>
                      <a:endParaRPr lang="ru-RU" sz="105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869,9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0,46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0,00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319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u="none" strike="noStrike">
                          <a:solidFill>
                            <a:srgbClr val="000000"/>
                          </a:solidFill>
                          <a:effectLst/>
                        </a:rPr>
                        <a:t>ИТОГО: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rgbClr val="000000"/>
                          </a:solidFill>
                          <a:effectLst/>
                        </a:rPr>
                        <a:t>191137,0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rgbClr val="000000"/>
                          </a:solidFill>
                          <a:effectLst/>
                        </a:rPr>
                        <a:t>100,00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rgbClr val="000000"/>
                          </a:solidFill>
                          <a:effectLst/>
                        </a:rPr>
                        <a:t>176149,5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rgbClr val="000000"/>
                          </a:solidFill>
                          <a:effectLst/>
                        </a:rPr>
                        <a:t>100,00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>
                          <a:solidFill>
                            <a:srgbClr val="000000"/>
                          </a:solidFill>
                          <a:effectLst/>
                        </a:rPr>
                        <a:t>176149,5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100,00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566" marR="6566" marT="6566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62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99"/>
          </a:xfrm>
        </p:spPr>
        <p:txBody>
          <a:bodyPr/>
          <a:lstStyle/>
          <a:p>
            <a:r>
              <a:rPr lang="ru-RU" sz="2400" b="1" i="1" dirty="0" smtClean="0">
                <a:effectLst/>
              </a:rPr>
              <a:t>Структура муниципальных программы 2018 года</a:t>
            </a:r>
            <a:endParaRPr lang="ru-RU" sz="2400" b="1" i="1" dirty="0">
              <a:effectLst/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4701657"/>
              </p:ext>
            </p:extLst>
          </p:nvPr>
        </p:nvGraphicFramePr>
        <p:xfrm>
          <a:off x="179512" y="764704"/>
          <a:ext cx="860444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434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8"/>
          <p:cNvSpPr txBox="1">
            <a:spLocks/>
          </p:cNvSpPr>
          <p:nvPr/>
        </p:nvSpPr>
        <p:spPr bwMode="auto">
          <a:xfrm>
            <a:off x="457200" y="277813"/>
            <a:ext cx="8229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2000" b="1" i="1" dirty="0">
                <a:effectLst/>
              </a:rPr>
              <a:t>"Программная" структура расходов местного бюджета</a:t>
            </a:r>
            <a:endParaRPr lang="ru-RU" sz="2000" b="1" i="1" dirty="0"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485582"/>
              </p:ext>
            </p:extLst>
          </p:nvPr>
        </p:nvGraphicFramePr>
        <p:xfrm>
          <a:off x="107503" y="765175"/>
          <a:ext cx="8784976" cy="59248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3"/>
                <a:gridCol w="5095621"/>
                <a:gridCol w="1133774"/>
                <a:gridCol w="1133774"/>
                <a:gridCol w="1133774"/>
              </a:tblGrid>
              <a:tr h="21826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№ 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п/п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Наименование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муниципальной программы города Игарки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Объем средств, тыс. рублей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82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 2018 год 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 2019 год 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 2020 год 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ctr"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</a:tr>
              <a:tr h="2182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ctr"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Всего по муниципальным  программам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ctr"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191 137,0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176 149,5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176 149,5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  <a:tr h="6548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"Реформирование и модернизация жилищно-коммунального хозяйства и повышение энергетической эффективности" 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104044,9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103635,7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103635,7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4365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"Защита населения от чрезвычайных ситуаций природного и техногенного характера" 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310,0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310,0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310,0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4365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"Профилактика терроризма и экстремизма на территории города Игарки"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10,0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10,0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10,0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3274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"Развитие физической культуры и спорта" 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15036,3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15036,3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15036,3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3274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"Развитие молодежной политики"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1409,6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1409,6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1409,6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3274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"Развитие малого и среднего предпринимательства" 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100,0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100,0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100,0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3274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"Развитие транспортной системы" 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50003,1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37806,7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37806,7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4365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"Обеспечение комфортной среды проживания на территории города Игарки" 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8375,2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6863,2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6863,2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3274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"Управление муниципальными финансами" 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4725,4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4725,4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4725,4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5456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"Обеспечение информационной открытости о деятельности и решениях органов местного самоуправления" 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6252,6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6252,6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6252,6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3274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Муниципальная программа города Игарки «Формирование комфортной городской среды»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869,9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0,0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0,0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2182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Непрограммные расходы общего характера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98051,5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94067,5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87158,1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1626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Условно утвержденные расходы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6915,8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13831,2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2182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ИТОГО РАСХОДОВ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289188,5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277132,8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277138,8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 anchor="b">
                    <a:solidFill>
                      <a:srgbClr val="FFC000"/>
                    </a:solidFill>
                  </a:tcPr>
                </a:tc>
              </a:tr>
              <a:tr h="1756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Доля программных расходов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66,1%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</a:rPr>
                        <a:t>65,2%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</a:rPr>
                        <a:t>66,9 %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795" marR="45795" marT="0" marB="0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404664"/>
            <a:ext cx="8964488" cy="80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threePt" dir="t"/>
            </a:scene3d>
            <a:sp3d contourW="12700" prstMaterial="dkEdge">
              <a:extrusionClr>
                <a:srgbClr val="FFFFCC"/>
              </a:extrusionClr>
              <a:contourClr>
                <a:srgbClr val="FFFFCC"/>
              </a:contourClr>
            </a:sp3d>
          </a:bodyPr>
          <a:lstStyle/>
          <a:p>
            <a:pPr algn="ctr">
              <a:defRPr/>
            </a:pPr>
            <a:r>
              <a:rPr lang="ru-RU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«Реформирование и модернизация жилищно-коммунального хозяйства и повышение энергетической эффективности»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5365" y="1534009"/>
            <a:ext cx="8462963" cy="827087"/>
          </a:xfrm>
          <a:prstGeom prst="roundRect">
            <a:avLst>
              <a:gd name="adj" fmla="val 983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эффективности, устойчивости и надёжности функционирования жилищно-коммунальных систем жизнеобеспечения населения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05365" y="2666288"/>
            <a:ext cx="3844925" cy="593725"/>
          </a:xfrm>
          <a:prstGeom prst="roundRect">
            <a:avLst>
              <a:gd name="adj" fmla="val 1237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1:  Развитие, модернизация и капитальный ремонт объектов коммунальной инфраструктуры и жилищного фонда города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723132" y="2645722"/>
            <a:ext cx="4116388" cy="571500"/>
          </a:xfrm>
          <a:prstGeom prst="roundRect">
            <a:avLst>
              <a:gd name="adj" fmla="val 1116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2: Обеспечение прочих мероприятий по жилищно-коммунальному хозяйству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43808" y="4005064"/>
            <a:ext cx="3024336" cy="1446550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- 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104 044,9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1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-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103 635,7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руб.;</a:t>
            </a:r>
          </a:p>
          <a:p>
            <a:pPr>
              <a:defRPr/>
            </a:pPr>
            <a:endParaRPr lang="ru-RU" sz="11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–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103 635,7  тыс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>
              <a:defRPr/>
            </a:pPr>
            <a:endParaRPr lang="ru-RU" sz="11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2084158" y="2402834"/>
            <a:ext cx="287338" cy="242888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6637657" y="2402834"/>
            <a:ext cx="287338" cy="242888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285739"/>
            <a:ext cx="8964488" cy="80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rgbClr val="FFFFCC"/>
              </a:extrusionClr>
              <a:contourClr>
                <a:srgbClr val="FFFFCC"/>
              </a:contourClr>
            </a:sp3d>
          </a:bodyPr>
          <a:lstStyle/>
          <a:p>
            <a:pPr algn="ctr">
              <a:defRPr/>
            </a:pPr>
            <a:r>
              <a:rPr lang="ru-RU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«Защита населения от чрезвычайных ситуаций </a:t>
            </a:r>
          </a:p>
          <a:p>
            <a:pPr algn="ctr">
              <a:defRPr/>
            </a:pPr>
            <a:r>
              <a:rPr lang="ru-RU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природного и техногенного характера»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82515" y="2133600"/>
            <a:ext cx="2448519" cy="1989138"/>
          </a:xfrm>
          <a:prstGeom prst="roundRect">
            <a:avLst>
              <a:gd name="adj" fmla="val 6059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Обеспечение предупреждения возникновения и развития чрезвычайных ситуаций природного и техногенного характера, снижения ущерба и потерь от чрезвычайных ситуаций муниципального характера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66713" y="1268413"/>
            <a:ext cx="8420100" cy="576262"/>
          </a:xfrm>
          <a:prstGeom prst="roundRect">
            <a:avLst>
              <a:gd name="adj" fmla="val 76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Создание эффективной системы защиты населения и территории города Игарки  от чрезвычайных ситуаций природного и техногенного характера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915817" y="2133600"/>
            <a:ext cx="1867322" cy="1989138"/>
          </a:xfrm>
          <a:prstGeom prst="roundRect">
            <a:avLst>
              <a:gd name="adj" fmla="val 613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2. Обеспечение профилактики и участие в тушении пожаров на территории города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833938" y="2148575"/>
            <a:ext cx="1944687" cy="1974164"/>
          </a:xfrm>
          <a:prstGeom prst="roundRect">
            <a:avLst>
              <a:gd name="adj" fmla="val 370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3. Организация обучения населения в области ГО, защиты от ЧС природного и техногенного характера и пожарной безопасности, информирование населения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923089" y="2148575"/>
            <a:ext cx="1863754" cy="1974163"/>
          </a:xfrm>
          <a:prstGeom prst="roundRect">
            <a:avLst>
              <a:gd name="adj" fmla="val 299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4. Осуществление мероприятий по обеспечению безопасности людей на водных объектах, охране их жизни и здоровья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46199" y="4525561"/>
            <a:ext cx="2960082" cy="1384995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5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310,0 тыс</a:t>
            </a:r>
            <a:r>
              <a:rPr lang="ru-RU" sz="105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05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310,0  </a:t>
            </a:r>
            <a:r>
              <a:rPr lang="ru-RU" sz="105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05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05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310,0  </a:t>
            </a:r>
            <a:r>
              <a:rPr lang="ru-RU" sz="105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05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1368191" y="1899753"/>
            <a:ext cx="287337" cy="2333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трелка вниз 33"/>
          <p:cNvSpPr/>
          <p:nvPr/>
        </p:nvSpPr>
        <p:spPr>
          <a:xfrm>
            <a:off x="3700438" y="1874071"/>
            <a:ext cx="288925" cy="2333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трелка вниз 34"/>
          <p:cNvSpPr/>
          <p:nvPr/>
        </p:nvSpPr>
        <p:spPr>
          <a:xfrm>
            <a:off x="5696690" y="1917202"/>
            <a:ext cx="288925" cy="2349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трелка вниз 39"/>
          <p:cNvSpPr/>
          <p:nvPr/>
        </p:nvSpPr>
        <p:spPr>
          <a:xfrm>
            <a:off x="7657355" y="1899753"/>
            <a:ext cx="289100" cy="24882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Основные показатели социально-экономического развития города</a:t>
            </a: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2544574"/>
              </p:ext>
            </p:extLst>
          </p:nvPr>
        </p:nvGraphicFramePr>
        <p:xfrm>
          <a:off x="4499992" y="1484784"/>
          <a:ext cx="464400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9618710"/>
              </p:ext>
            </p:extLst>
          </p:nvPr>
        </p:nvGraphicFramePr>
        <p:xfrm>
          <a:off x="251520" y="1412776"/>
          <a:ext cx="439248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742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85739"/>
            <a:ext cx="8964488" cy="80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rgbClr val="FFFFCC"/>
              </a:extrusionClr>
              <a:contourClr>
                <a:srgbClr val="FFFFCC"/>
              </a:contourClr>
            </a:sp3d>
          </a:bodyPr>
          <a:lstStyle/>
          <a:p>
            <a:pPr algn="ctr">
              <a:defRPr/>
            </a:pPr>
            <a:r>
              <a:rPr lang="ru-RU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i="1" dirty="0" smtClean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«Профилактика терроризма и экстремизма </a:t>
            </a:r>
          </a:p>
          <a:p>
            <a:pPr algn="ctr">
              <a:defRPr/>
            </a:pPr>
            <a:r>
              <a:rPr lang="ru-RU" i="1" dirty="0" smtClean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на территории города </a:t>
            </a:r>
            <a:r>
              <a:rPr lang="ru-RU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И</a:t>
            </a:r>
            <a:r>
              <a:rPr lang="ru-RU" i="1" dirty="0" smtClean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гарки»</a:t>
            </a:r>
            <a:endParaRPr lang="ru-RU" i="1" dirty="0">
              <a:ln w="10541" cmpd="sng">
                <a:solidFill>
                  <a:srgbClr val="FFFFCC"/>
                </a:solidFill>
                <a:prstDash val="solid"/>
              </a:ln>
              <a:solidFill>
                <a:srgbClr val="FFFFCC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87171" y="1628800"/>
            <a:ext cx="8420100" cy="720427"/>
          </a:xfrm>
          <a:prstGeom prst="roundRect">
            <a:avLst>
              <a:gd name="adj" fmla="val 76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Совершенствование мер, направленных на профилактику терроризма и экстремизма, а также минимизацию и (или) ликвидацию последствий проявлений терроризма и экстремизма на территории города Игарки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4402" y="2780928"/>
            <a:ext cx="8462963" cy="477802"/>
          </a:xfrm>
          <a:prstGeom prst="roundRect">
            <a:avLst>
              <a:gd name="adj" fmla="val 1065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Предупреждение  террористических и экстремистских проявлений, укрепление и сохранение межнациональных и межконфессиональных отношений на территории города Игарки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406121" y="2490972"/>
            <a:ext cx="288925" cy="2349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01965" y="3882330"/>
            <a:ext cx="2808311" cy="1384995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10,0  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год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10,0  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10,0   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29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51225" y="188640"/>
            <a:ext cx="8964488" cy="550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threePt" dir="t"/>
            </a:scene3d>
            <a:sp3d contourW="12700" prstMaterial="dkEdge">
              <a:extrusionClr>
                <a:srgbClr val="FFFFCC"/>
              </a:extrusionClr>
              <a:contourClr>
                <a:srgbClr val="FFFFCC"/>
              </a:contourClr>
            </a:sp3d>
          </a:bodyPr>
          <a:lstStyle/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ea typeface="+mj-ea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ea typeface="+mj-ea"/>
                <a:cs typeface="Times New Roman" pitchFamily="18" charset="0"/>
              </a:rPr>
              <a:t>«Развитие </a:t>
            </a:r>
            <a:r>
              <a:rPr lang="ru-RU" sz="2000" i="1" dirty="0" smtClean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ea typeface="+mj-ea"/>
                <a:cs typeface="Times New Roman" pitchFamily="18" charset="0"/>
              </a:rPr>
              <a:t>физической культуры и спорта»</a:t>
            </a:r>
            <a:endParaRPr lang="ru-RU" sz="2000" i="1" dirty="0">
              <a:ln w="10541" cmpd="sng">
                <a:solidFill>
                  <a:srgbClr val="FFFFCC"/>
                </a:solidFill>
                <a:prstDash val="solid"/>
              </a:ln>
              <a:solidFill>
                <a:srgbClr val="FFFFCC"/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1775" y="908050"/>
            <a:ext cx="8691563" cy="589756"/>
          </a:xfrm>
          <a:prstGeom prst="roundRect">
            <a:avLst>
              <a:gd name="adj" fmla="val 2001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развития на территории города Игарки физической культуры и спорта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69395" y="3077536"/>
            <a:ext cx="3282872" cy="1252538"/>
          </a:xfrm>
          <a:prstGeom prst="roundRect">
            <a:avLst>
              <a:gd name="adj" fmla="val 19088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1. Проведение занятий физкультурно-спортивной направленности по месту проживания граждан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17488" y="1792928"/>
            <a:ext cx="8705850" cy="944563"/>
          </a:xfrm>
          <a:prstGeom prst="roundRect">
            <a:avLst/>
          </a:prstGeom>
          <a:gradFill rotWithShape="1">
            <a:gsLst>
              <a:gs pos="0">
                <a:srgbClr val="72A376">
                  <a:tint val="30000"/>
                  <a:satMod val="250000"/>
                </a:srgbClr>
              </a:gs>
              <a:gs pos="72000">
                <a:srgbClr val="72A376">
                  <a:tint val="75000"/>
                  <a:satMod val="210000"/>
                </a:srgbClr>
              </a:gs>
              <a:gs pos="100000">
                <a:srgbClr val="72A376">
                  <a:tint val="85000"/>
                  <a:satMod val="210000"/>
                </a:srgbClr>
              </a:gs>
            </a:gsLst>
            <a:lin ang="5400000" scaled="1"/>
          </a:gradFill>
          <a:ln w="10000" cap="flat" cmpd="sng" algn="ctr">
            <a:solidFill>
              <a:srgbClr val="72A376"/>
            </a:solidFill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Развитие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потребности населения в здоровом образе жизни, формирование мотивации к регулярным занятиям физической культурой и спортом посредством проведения, участия в организации официальных физкультурных, спортивных мероприятий на территории города Игарки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292080" y="3049984"/>
            <a:ext cx="3101543" cy="1252538"/>
          </a:xfrm>
          <a:prstGeom prst="roundRect">
            <a:avLst>
              <a:gd name="adj" fmla="val 2162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2. Организация и проведение официальных спортивных мероприятий</a:t>
            </a:r>
          </a:p>
        </p:txBody>
      </p:sp>
      <p:sp>
        <p:nvSpPr>
          <p:cNvPr id="65" name="Стрелка вниз 64"/>
          <p:cNvSpPr/>
          <p:nvPr/>
        </p:nvSpPr>
        <p:spPr>
          <a:xfrm>
            <a:off x="4425950" y="1589624"/>
            <a:ext cx="288925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Стрелка вниз 68"/>
          <p:cNvSpPr/>
          <p:nvPr/>
        </p:nvSpPr>
        <p:spPr>
          <a:xfrm>
            <a:off x="2067163" y="2850595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Стрелка вниз 70"/>
          <p:cNvSpPr/>
          <p:nvPr/>
        </p:nvSpPr>
        <p:spPr>
          <a:xfrm>
            <a:off x="6699182" y="2834300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163788" y="4714143"/>
            <a:ext cx="2827536" cy="1446550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b="1" kern="0" dirty="0" smtClean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2018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 15 036,3тыс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1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15 036,3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1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15 036,3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11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>
              <a:defRPr/>
            </a:pPr>
            <a:r>
              <a:rPr lang="ru-RU" sz="2000" i="1" kern="1200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effectLst/>
                <a:ea typeface="+mn-ea"/>
                <a:cs typeface="Times New Roman" pitchFamily="18" charset="0"/>
              </a:rPr>
              <a:t>Состав муниципальной программы</a:t>
            </a:r>
            <a:br>
              <a:rPr lang="ru-RU" sz="2000" i="1" kern="1200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effectLst/>
                <a:ea typeface="+mn-ea"/>
                <a:cs typeface="Times New Roman" pitchFamily="18" charset="0"/>
              </a:rPr>
            </a:br>
            <a:r>
              <a:rPr lang="ru-RU" sz="2000" i="1" kern="1200" dirty="0" smtClean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effectLst/>
                <a:ea typeface="+mn-ea"/>
                <a:cs typeface="Times New Roman" pitchFamily="18" charset="0"/>
              </a:rPr>
              <a:t>«Развитие молодежной политики»</a:t>
            </a:r>
            <a:endParaRPr lang="ru-RU" sz="2000" i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1775" y="1340768"/>
            <a:ext cx="8691563" cy="589756"/>
          </a:xfrm>
          <a:prstGeom prst="roundRect">
            <a:avLst>
              <a:gd name="adj" fmla="val 2001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и возможностей для успешной социализации и эффективной самореализации потенциала молодежи в интересах развития города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1975" y="2279773"/>
            <a:ext cx="2122264" cy="1368152"/>
          </a:xfrm>
          <a:prstGeom prst="roundRect">
            <a:avLst/>
          </a:prstGeom>
          <a:gradFill rotWithShape="1">
            <a:gsLst>
              <a:gs pos="0">
                <a:srgbClr val="72A376">
                  <a:tint val="30000"/>
                  <a:satMod val="250000"/>
                </a:srgbClr>
              </a:gs>
              <a:gs pos="72000">
                <a:srgbClr val="72A376">
                  <a:tint val="75000"/>
                  <a:satMod val="210000"/>
                </a:srgbClr>
              </a:gs>
              <a:gs pos="100000">
                <a:srgbClr val="72A376">
                  <a:tint val="85000"/>
                  <a:satMod val="210000"/>
                </a:srgbClr>
              </a:gs>
            </a:gsLst>
            <a:lin ang="5400000" scaled="1"/>
          </a:gradFill>
          <a:ln w="10000" cap="flat" cmpd="sng" algn="ctr">
            <a:solidFill>
              <a:srgbClr val="72A376"/>
            </a:solidFill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 Развитие добровольческой деятельности, толерантности, патриотического воспитания в молодежной среде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9787" y="2284475"/>
            <a:ext cx="2016224" cy="1368152"/>
          </a:xfrm>
          <a:prstGeom prst="roundRect">
            <a:avLst/>
          </a:prstGeom>
          <a:gradFill rotWithShape="1">
            <a:gsLst>
              <a:gs pos="0">
                <a:srgbClr val="72A376">
                  <a:tint val="30000"/>
                  <a:satMod val="250000"/>
                </a:srgbClr>
              </a:gs>
              <a:gs pos="72000">
                <a:srgbClr val="72A376">
                  <a:tint val="75000"/>
                  <a:satMod val="210000"/>
                </a:srgbClr>
              </a:gs>
              <a:gs pos="100000">
                <a:srgbClr val="72A376">
                  <a:tint val="85000"/>
                  <a:satMod val="210000"/>
                </a:srgbClr>
              </a:gs>
            </a:gsLst>
            <a:lin ang="5400000" scaled="1"/>
          </a:gradFill>
          <a:ln w="10000" cap="flat" cmpd="sng" algn="ctr">
            <a:solidFill>
              <a:srgbClr val="72A376"/>
            </a:solidFill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3: Вовлечение молодежи в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социальную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практику, профориентация, самоопределение и занятость молодежи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64941" y="2265588"/>
            <a:ext cx="2105248" cy="1368152"/>
          </a:xfrm>
          <a:prstGeom prst="roundRect">
            <a:avLst/>
          </a:prstGeom>
          <a:gradFill rotWithShape="1">
            <a:gsLst>
              <a:gs pos="0">
                <a:srgbClr val="72A376">
                  <a:tint val="30000"/>
                  <a:satMod val="250000"/>
                </a:srgbClr>
              </a:gs>
              <a:gs pos="72000">
                <a:srgbClr val="72A376">
                  <a:tint val="75000"/>
                  <a:satMod val="210000"/>
                </a:srgbClr>
              </a:gs>
              <a:gs pos="100000">
                <a:srgbClr val="72A376">
                  <a:tint val="85000"/>
                  <a:satMod val="210000"/>
                </a:srgbClr>
              </a:gs>
            </a:gsLst>
            <a:lin ang="5400000" scaled="1"/>
          </a:gradFill>
          <a:ln w="10000" cap="flat" cmpd="sng" algn="ctr">
            <a:solidFill>
              <a:srgbClr val="72A376"/>
            </a:solidFill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2.  Поддержка талантливой молодежи, молодежных инициатив, система конкурсов и фестивалей по интересам молодежи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04248" y="2298700"/>
            <a:ext cx="2315154" cy="1368151"/>
          </a:xfrm>
          <a:prstGeom prst="roundRect">
            <a:avLst/>
          </a:prstGeom>
          <a:gradFill rotWithShape="1">
            <a:gsLst>
              <a:gs pos="0">
                <a:srgbClr val="72A376">
                  <a:tint val="30000"/>
                  <a:satMod val="250000"/>
                </a:srgbClr>
              </a:gs>
              <a:gs pos="72000">
                <a:srgbClr val="72A376">
                  <a:tint val="75000"/>
                  <a:satMod val="210000"/>
                </a:srgbClr>
              </a:gs>
              <a:gs pos="100000">
                <a:srgbClr val="72A376">
                  <a:tint val="85000"/>
                  <a:satMod val="210000"/>
                </a:srgbClr>
              </a:gs>
            </a:gsLst>
            <a:lin ang="5400000" scaled="1"/>
          </a:gradFill>
          <a:ln w="10000" cap="flat" cmpd="sng" algn="ctr">
            <a:solidFill>
              <a:srgbClr val="72A376"/>
            </a:solidFill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4. Профилактика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негативных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проявлений в молодежной среде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3373103" y="1995879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128644" y="1974850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5513436" y="1995879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817362" y="1966975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4825" y="4437112"/>
            <a:ext cx="2827536" cy="1446550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b="1" kern="0" dirty="0" smtClean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2018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409,6 тыс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1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-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1 409,6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1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- 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1 409,6 </a:t>
            </a: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1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11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86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4709" y="151977"/>
            <a:ext cx="8964488" cy="839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chemeClr val="tx2"/>
              </a:extrusionClr>
              <a:contourClr>
                <a:schemeClr val="tx2"/>
              </a:contourClr>
            </a:sp3d>
          </a:bodyPr>
          <a:lstStyle/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effectLst/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effectLst/>
                <a:latin typeface="+mj-lt"/>
                <a:cs typeface="Times New Roman" pitchFamily="18" charset="0"/>
              </a:rPr>
              <a:t>«Развитие малого и среднего предпринимательства»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81367" y="990982"/>
            <a:ext cx="8620072" cy="863600"/>
          </a:xfrm>
          <a:prstGeom prst="roundRect">
            <a:avLst>
              <a:gd name="adj" fmla="val 951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Создание благоприятных условий для развития малого и среднего предпринимательства и повышение его роли в решении социально-экономических задач города Игарки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40792" y="2157888"/>
            <a:ext cx="8462415" cy="603250"/>
          </a:xfrm>
          <a:prstGeom prst="roundRect">
            <a:avLst>
              <a:gd name="adj" fmla="val 1237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1: Повышение доступности информационно-консультационных и финансовых ресурсов для субъектов малого и среднего предпринимательства 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502349" y="3139886"/>
            <a:ext cx="1931812" cy="1071541"/>
          </a:xfrm>
          <a:prstGeom prst="roundRect">
            <a:avLst>
              <a:gd name="adj" fmla="val 736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2) Оказание методической поддержки субъектам малого и среднего предпринимательства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9010" y="3097585"/>
            <a:ext cx="2308690" cy="1106448"/>
          </a:xfrm>
          <a:prstGeom prst="roundRect">
            <a:avLst>
              <a:gd name="adj" fmla="val 1061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1)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Оказание консультационной, информационной поддержки субъектам малого и среднего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предпринимательства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4544" y="5517232"/>
            <a:ext cx="2824817" cy="1169551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– 100  тыс. руб.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– 100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–100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4434161" y="1893156"/>
            <a:ext cx="287338" cy="250825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827584" y="2799135"/>
            <a:ext cx="287338" cy="2984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50836" y="3139886"/>
            <a:ext cx="2186054" cy="1071541"/>
          </a:xfrm>
          <a:prstGeom prst="roundRect">
            <a:avLst>
              <a:gd name="adj" fmla="val 1061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4) Выход в эфир телевизионных программ о субъектах малого и среднего предпринимательства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78466" y="2813382"/>
            <a:ext cx="287338" cy="2984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16952" y="3127412"/>
            <a:ext cx="2156268" cy="1084015"/>
          </a:xfrm>
          <a:prstGeom prst="roundRect">
            <a:avLst>
              <a:gd name="adj" fmla="val 736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3) Публикация информации о деятельности субъектов малого и среднего предпринимательства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38758" y="4407526"/>
            <a:ext cx="6165482" cy="678197"/>
          </a:xfrm>
          <a:prstGeom prst="roundRect">
            <a:avLst>
              <a:gd name="adj" fmla="val 1061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5) Предоставление субсидий вновь созданным субъектам малого предпринимательства на возмещение части расходов, связанных с приобретением и созданием основных средств и началом коммерческой деятельности 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5428254" y="2789161"/>
            <a:ext cx="287338" cy="2984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7666766" y="2797260"/>
            <a:ext cx="287338" cy="2984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4480694" y="2799135"/>
            <a:ext cx="146273" cy="1606121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4444818" y="5146578"/>
            <a:ext cx="293169" cy="2984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388" y="285750"/>
            <a:ext cx="8964612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79388" y="1916113"/>
            <a:ext cx="3671887" cy="936625"/>
          </a:xfrm>
          <a:prstGeom prst="roundRect">
            <a:avLst>
              <a:gd name="adj" fmla="val 2029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Обеспечение круглогодичного безопасного и бесперебойного движения транспортных средств по автомобильным дорогам в границах города Игарки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4659382"/>
            <a:ext cx="2991369" cy="1323439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16 418,0  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рублей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году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4 221,6  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рублей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– 4 221,6   тыс. рублей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79388" y="3213100"/>
            <a:ext cx="3671887" cy="936625"/>
          </a:xfrm>
          <a:prstGeom prst="roundRect">
            <a:avLst>
              <a:gd name="adj" fmla="val 2069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Осуществление дорожной деятельности в отношении автомобильных дорог местного значения в границах города и обеспечение безопасности дорожного движения на них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388" y="1090613"/>
            <a:ext cx="3671887" cy="603250"/>
          </a:xfrm>
          <a:prstGeom prst="roundRect">
            <a:avLst>
              <a:gd name="adj" fmla="val 5614"/>
            </a:avLst>
          </a:prstGeom>
          <a:gradFill rotWithShape="1">
            <a:gsLst>
              <a:gs pos="0">
                <a:srgbClr val="72A376">
                  <a:tint val="30000"/>
                  <a:satMod val="250000"/>
                </a:srgbClr>
              </a:gs>
              <a:gs pos="72000">
                <a:srgbClr val="72A376">
                  <a:tint val="75000"/>
                  <a:satMod val="210000"/>
                </a:srgbClr>
              </a:gs>
              <a:gs pos="100000">
                <a:srgbClr val="72A376">
                  <a:tint val="85000"/>
                  <a:satMod val="210000"/>
                </a:srgbClr>
              </a:gs>
            </a:gsLst>
            <a:lin ang="5400000" scaled="1"/>
          </a:gradFill>
          <a:ln w="10000" cap="flat" cmpd="sng" algn="ctr">
            <a:solidFill>
              <a:srgbClr val="72A376"/>
            </a:solidFill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Подпрограмма 1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«Дорожное хозяйство»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343400" y="1090613"/>
            <a:ext cx="4706938" cy="603250"/>
          </a:xfrm>
          <a:prstGeom prst="roundRect">
            <a:avLst>
              <a:gd name="adj" fmla="val 4035"/>
            </a:avLst>
          </a:prstGeom>
          <a:gradFill rotWithShape="1">
            <a:gsLst>
              <a:gs pos="0">
                <a:srgbClr val="72A376">
                  <a:tint val="30000"/>
                  <a:satMod val="250000"/>
                </a:srgbClr>
              </a:gs>
              <a:gs pos="72000">
                <a:srgbClr val="72A376">
                  <a:tint val="75000"/>
                  <a:satMod val="210000"/>
                </a:srgbClr>
              </a:gs>
              <a:gs pos="100000">
                <a:srgbClr val="72A376">
                  <a:tint val="85000"/>
                  <a:satMod val="210000"/>
                </a:srgbClr>
              </a:gs>
            </a:gsLst>
            <a:lin ang="5400000" scaled="1"/>
          </a:gradFill>
          <a:ln w="10000" cap="flat" cmpd="sng" algn="ctr">
            <a:solidFill>
              <a:srgbClr val="72A376"/>
            </a:solidFill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Подпрограмма 2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«Организация транспортного 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обслуживания населения»</a:t>
            </a:r>
            <a:endParaRPr lang="ru-RU" sz="14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84663" y="1916113"/>
            <a:ext cx="4706937" cy="936625"/>
          </a:xfrm>
          <a:prstGeom prst="roundRect">
            <a:avLst>
              <a:gd name="adj" fmla="val 1642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Создание условий для предоставления транспортных услуг населению и организация транспортного обслуживания населения в границах города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284663" y="3141663"/>
            <a:ext cx="1597025" cy="1800225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</a:t>
            </a:r>
          </a:p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регулярных пассажирских перевозок автомобильным транспортом по городским автобусным маршрутам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011863" y="3141663"/>
            <a:ext cx="1343025" cy="1800225"/>
          </a:xfrm>
          <a:prstGeom prst="roundRect">
            <a:avLst>
              <a:gd name="adj" fmla="val 747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2. Организация пассажирских перевозок речным транспортом в границах города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419196" y="3141662"/>
            <a:ext cx="1546225" cy="1800225"/>
          </a:xfrm>
          <a:prstGeom prst="roundRect">
            <a:avLst>
              <a:gd name="adj" fmla="val 753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3. </a:t>
            </a:r>
          </a:p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качества обслуживания и устойчивость функционирования регулярных пассажирских перевозок</a:t>
            </a:r>
          </a:p>
        </p:txBody>
      </p:sp>
      <p:sp>
        <p:nvSpPr>
          <p:cNvPr id="49" name="Стрелка вниз 48"/>
          <p:cNvSpPr/>
          <p:nvPr/>
        </p:nvSpPr>
        <p:spPr>
          <a:xfrm>
            <a:off x="1858963" y="1693863"/>
            <a:ext cx="288925" cy="18256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36948" y="5301022"/>
            <a:ext cx="2989691" cy="1323439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33 585,1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рублей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– 33 585,1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рублей;</a:t>
            </a:r>
          </a:p>
          <a:p>
            <a:pPr>
              <a:defRPr/>
            </a:pPr>
            <a:endParaRPr lang="ru-RU" sz="1000" b="1" kern="0" dirty="0" smtClean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2020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33 585,1 тыс. рублей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трелка вниз 50"/>
          <p:cNvSpPr/>
          <p:nvPr/>
        </p:nvSpPr>
        <p:spPr>
          <a:xfrm>
            <a:off x="6580188" y="1708150"/>
            <a:ext cx="287337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трелка вниз 51"/>
          <p:cNvSpPr/>
          <p:nvPr/>
        </p:nvSpPr>
        <p:spPr>
          <a:xfrm>
            <a:off x="4932363" y="5013325"/>
            <a:ext cx="287337" cy="182563"/>
          </a:xfrm>
          <a:prstGeom prst="downArrow">
            <a:avLst/>
          </a:prstGeom>
          <a:solidFill>
            <a:srgbClr val="92D050"/>
          </a:solidFill>
          <a:ln>
            <a:solidFill>
              <a:schemeClr val="accent5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Стрелка вниз 52"/>
          <p:cNvSpPr/>
          <p:nvPr/>
        </p:nvSpPr>
        <p:spPr>
          <a:xfrm>
            <a:off x="1835150" y="2924175"/>
            <a:ext cx="288925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трелка вниз 54"/>
          <p:cNvSpPr/>
          <p:nvPr/>
        </p:nvSpPr>
        <p:spPr>
          <a:xfrm>
            <a:off x="6588125" y="2924175"/>
            <a:ext cx="287338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трелка вниз 55"/>
          <p:cNvSpPr/>
          <p:nvPr/>
        </p:nvSpPr>
        <p:spPr>
          <a:xfrm>
            <a:off x="4859338" y="2924175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Стрелка вниз 56"/>
          <p:cNvSpPr/>
          <p:nvPr/>
        </p:nvSpPr>
        <p:spPr>
          <a:xfrm>
            <a:off x="8172450" y="2924175"/>
            <a:ext cx="287338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трелка вниз 57"/>
          <p:cNvSpPr/>
          <p:nvPr/>
        </p:nvSpPr>
        <p:spPr>
          <a:xfrm>
            <a:off x="6588125" y="5013325"/>
            <a:ext cx="287338" cy="182563"/>
          </a:xfrm>
          <a:prstGeom prst="downArrow">
            <a:avLst/>
          </a:prstGeom>
          <a:solidFill>
            <a:srgbClr val="92D050"/>
          </a:solidFill>
          <a:ln>
            <a:solidFill>
              <a:schemeClr val="accent5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>
          <a:xfrm>
            <a:off x="8172450" y="5013325"/>
            <a:ext cx="287338" cy="182563"/>
          </a:xfrm>
          <a:prstGeom prst="downArrow">
            <a:avLst/>
          </a:prstGeom>
          <a:solidFill>
            <a:srgbClr val="92D050"/>
          </a:solidFill>
          <a:ln>
            <a:solidFill>
              <a:schemeClr val="accent5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2772" y="191021"/>
            <a:ext cx="7598486" cy="707886"/>
          </a:xfrm>
          <a:prstGeom prst="rect">
            <a:avLst/>
          </a:prstGeom>
        </p:spPr>
        <p:txBody>
          <a:bodyPr anchor="ctr">
            <a:spAutoFit/>
            <a:scene3d>
              <a:camera prst="orthographicFront"/>
              <a:lightRig rig="threePt" dir="t"/>
            </a:scene3d>
            <a:sp3d contourW="12700" prstMaterial="dkEdge">
              <a:extrusionClr>
                <a:srgbClr val="FFFFCC"/>
              </a:extrusionClr>
              <a:contourClr>
                <a:srgbClr val="FFFFCC"/>
              </a:contourClr>
            </a:sp3d>
          </a:bodyPr>
          <a:lstStyle/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«Развитие транспортной системы»</a:t>
            </a:r>
          </a:p>
        </p:txBody>
      </p:sp>
      <p:sp>
        <p:nvSpPr>
          <p:cNvPr id="2" name="Стрелка вниз 52"/>
          <p:cNvSpPr/>
          <p:nvPr/>
        </p:nvSpPr>
        <p:spPr>
          <a:xfrm>
            <a:off x="1835150" y="2924175"/>
            <a:ext cx="288925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трелка вниз 42"/>
          <p:cNvSpPr/>
          <p:nvPr/>
        </p:nvSpPr>
        <p:spPr>
          <a:xfrm>
            <a:off x="1835150" y="4292600"/>
            <a:ext cx="287338" cy="327025"/>
          </a:xfrm>
          <a:prstGeom prst="downArrow">
            <a:avLst/>
          </a:prstGeom>
          <a:solidFill>
            <a:srgbClr val="92D050"/>
          </a:solidFill>
          <a:ln>
            <a:solidFill>
              <a:schemeClr val="accent5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51225" y="116632"/>
            <a:ext cx="8964488" cy="105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rgbClr val="FFFFCC"/>
              </a:extrusionClr>
              <a:contourClr>
                <a:srgbClr val="FFFFCC"/>
              </a:contourClr>
            </a:sp3d>
          </a:bodyPr>
          <a:lstStyle/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«Обеспечение комфортной среды проживания на территории города Игарки»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3213" y="1172331"/>
            <a:ext cx="8462962" cy="569912"/>
          </a:xfrm>
          <a:prstGeom prst="roundRect">
            <a:avLst>
              <a:gd name="adj" fmla="val 11588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Комплексное благоустройство города, создание благоприятных и безопасных условий проживания и отдыха населения муниципального образования города Игарки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03213" y="2591685"/>
            <a:ext cx="4268787" cy="319015"/>
          </a:xfrm>
          <a:prstGeom prst="roundRect">
            <a:avLst>
              <a:gd name="adj" fmla="val 5518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1. Содержание городских памятников, площадей и мест массового отдыха населения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03212" y="2015095"/>
            <a:ext cx="8462963" cy="477802"/>
          </a:xfrm>
          <a:prstGeom prst="roundRect">
            <a:avLst>
              <a:gd name="adj" fmla="val 1065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Улучшение санитарно-экологического состояния, внешнего и архитектурного облика территории города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13617" y="3971610"/>
            <a:ext cx="4269723" cy="408303"/>
          </a:xfrm>
          <a:prstGeom prst="roundRect">
            <a:avLst>
              <a:gd name="adj" fmla="val 2767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5. Содержание мест захоронения (городского кладбища)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03211" y="2958803"/>
            <a:ext cx="4268789" cy="220829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2. Содержание автобусных остановок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03213" y="3222928"/>
            <a:ext cx="4280127" cy="322614"/>
          </a:xfrm>
          <a:prstGeom prst="roundRect">
            <a:avLst>
              <a:gd name="adj" fmla="val 5375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3. Содержание объектов уличного освещения города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04624" y="3573775"/>
            <a:ext cx="4268168" cy="356193"/>
          </a:xfrm>
          <a:prstGeom prst="roundRect">
            <a:avLst>
              <a:gd name="adj" fmla="val 5097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4. Содержание и ремонт объектов малых архитектурных форм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17377" y="4429347"/>
            <a:ext cx="4262202" cy="536403"/>
          </a:xfrm>
          <a:prstGeom prst="roundRect">
            <a:avLst>
              <a:gd name="adj" fmla="val 3428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6. Обустройство и содержание пешеходной переправы между городом и островом "Игарский" в весенний и осенний период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32023" y="5567911"/>
            <a:ext cx="3000418" cy="1323439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8 375,2 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6 863,2 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году – 6 863,2 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290654" y="1780144"/>
            <a:ext cx="288925" cy="2349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90733" y="5040281"/>
            <a:ext cx="4257453" cy="550026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7. Выполнение работ по монтажу покрытия и оборудованию комплексной спортивной площадки для зимних  и летних  видов спорта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70253" y="5638490"/>
            <a:ext cx="4289251" cy="310790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8. Монтаж и демонтаж новогодней ели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46439" y="5995869"/>
            <a:ext cx="4301747" cy="288032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9. Обустройство снежного городка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82065" y="6410644"/>
            <a:ext cx="4230493" cy="388482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10. Выполнение работ по обустройству площади мемориала "Парк Победы" г. Игарки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656600" y="2616912"/>
            <a:ext cx="4225514" cy="268560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11. Электромонтаж новогодней иллюминации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649806" y="2945609"/>
            <a:ext cx="4230492" cy="372982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12. Услуги по обслуживанию пассажирского дебаркадера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649806" y="3384235"/>
            <a:ext cx="4230492" cy="700845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13. Ремонт объектов уличного освещения дворовой территории жилого дома №3, 2-го микрорайона (детский игровой комплекс "Корвет")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659598" y="4111353"/>
            <a:ext cx="4225514" cy="268560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14. Ремонт объектов уличного освещения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659598" y="4429347"/>
            <a:ext cx="4225514" cy="346659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Обустройство и содержание пешеходной переправы между городом и островом "</a:t>
            </a:r>
            <a:r>
              <a:rPr lang="ru-RU" sz="11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Игарский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59598" y="4792420"/>
            <a:ext cx="4225514" cy="346659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16. Приобретение и установка автобусных остановок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659598" y="5189928"/>
            <a:ext cx="4225514" cy="346659"/>
          </a:xfrm>
          <a:prstGeom prst="roundRect">
            <a:avLst>
              <a:gd name="adj" fmla="val 4790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16. Приобретение и установка детской площадки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3162" y="307964"/>
            <a:ext cx="8964488" cy="105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rgbClr val="FFFFCC"/>
              </a:extrusionClr>
              <a:contourClr>
                <a:srgbClr val="FFFFCC"/>
              </a:contourClr>
            </a:sp3d>
          </a:bodyPr>
          <a:lstStyle/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cs typeface="Times New Roman" pitchFamily="18" charset="0"/>
              </a:rPr>
              <a:t>«Обеспечение информационной открытости деятельности и решений органов местного самоуправления города Игарки»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2113" y="1484313"/>
            <a:ext cx="8394700" cy="882650"/>
          </a:xfrm>
          <a:prstGeom prst="roundRect">
            <a:avLst>
              <a:gd name="adj" fmla="val 4826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 Обеспечение информационной открытости деятельности органов местного самоуправления города и повышения степени информированности населения и организаций о их работе и решениях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112" y="4085059"/>
            <a:ext cx="3968225" cy="978139"/>
          </a:xfrm>
          <a:prstGeom prst="roundRect">
            <a:avLst>
              <a:gd name="adj" fmla="val 4522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Производство и  выпуск  информации о деятельности органов местного  самоуправления, социально-значимой информации для населения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07988" y="2708275"/>
            <a:ext cx="8391525" cy="1152773"/>
          </a:xfrm>
          <a:prstGeom prst="roundRect">
            <a:avLst>
              <a:gd name="adj" fmla="val 3889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Обеспечение доступа граждан и организаций к муниципальным правовым актам по вопросам местного значения и официальной информации органов местного самоуправления города Игарки через информационные выпуски в средствах массовой информации, в том числе согласно имеющейся лицензии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64135" y="5157192"/>
            <a:ext cx="3528392" cy="1354217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-  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6 252,6 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-  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6 252,6 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-  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6 252,6 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2149976" y="3896264"/>
            <a:ext cx="331262" cy="22401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4360338" y="2366963"/>
            <a:ext cx="287337" cy="344488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88024" y="4106781"/>
            <a:ext cx="3875980" cy="956418"/>
          </a:xfrm>
          <a:prstGeom prst="roundRect">
            <a:avLst>
              <a:gd name="adj" fmla="val 4522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2.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Осуществление издательской деятельности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6560383" y="3901443"/>
            <a:ext cx="331262" cy="22401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3162" y="290501"/>
            <a:ext cx="8964488" cy="105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rgbClr val="FFFFCC"/>
              </a:extrusionClr>
              <a:contourClr>
                <a:srgbClr val="FFFFCC"/>
              </a:contourClr>
            </a:sp3d>
          </a:bodyPr>
          <a:lstStyle/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ea typeface="+mj-ea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ea typeface="+mj-ea"/>
                <a:cs typeface="Times New Roman" pitchFamily="18" charset="0"/>
              </a:rPr>
              <a:t>«Управление муниципальными </a:t>
            </a:r>
            <a:r>
              <a:rPr lang="ru-RU" sz="2000" i="1" dirty="0" smtClean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ea typeface="+mj-ea"/>
                <a:cs typeface="Times New Roman" pitchFamily="18" charset="0"/>
              </a:rPr>
              <a:t>финансами»</a:t>
            </a:r>
            <a:endParaRPr lang="ru-RU" sz="2000" i="1" dirty="0">
              <a:ln w="10541" cmpd="sng">
                <a:solidFill>
                  <a:srgbClr val="FFFFCC"/>
                </a:solidFill>
                <a:prstDash val="solid"/>
              </a:ln>
              <a:solidFill>
                <a:srgbClr val="FFFFCC"/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7388" y="1479550"/>
            <a:ext cx="7861300" cy="714375"/>
          </a:xfrm>
          <a:prstGeom prst="roundRect">
            <a:avLst>
              <a:gd name="adj" fmla="val 975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Обеспечение сбалансированности и устойчивости бюджетной системы города Игарки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4213" y="3829050"/>
            <a:ext cx="7862887" cy="917575"/>
          </a:xfrm>
          <a:prstGeom prst="roundRect">
            <a:avLst>
              <a:gd name="adj" fmla="val 545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Мероприятие: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деятельности финансового органа муниципального образования город Игарка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4213" y="2492375"/>
            <a:ext cx="7862887" cy="714375"/>
          </a:xfrm>
          <a:prstGeom prst="roundRect">
            <a:avLst>
              <a:gd name="adj" fmla="val 103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Повышение качества планирования и управления муниципальными финансами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85002" y="5256213"/>
            <a:ext cx="2808311" cy="1384995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4 725,4 15  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год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4 725,415   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4 725,415   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4427538" y="3376572"/>
            <a:ext cx="288925" cy="288925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4411663" y="2216150"/>
            <a:ext cx="287337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низ 27"/>
          <p:cNvSpPr/>
          <p:nvPr/>
        </p:nvSpPr>
        <p:spPr>
          <a:xfrm>
            <a:off x="4410075" y="4821526"/>
            <a:ext cx="288925" cy="3603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3162" y="290501"/>
            <a:ext cx="8964488" cy="105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rgbClr val="FFFFCC"/>
              </a:extrusionClr>
              <a:contourClr>
                <a:srgbClr val="FFFFCC"/>
              </a:contourClr>
            </a:sp3d>
          </a:bodyPr>
          <a:lstStyle/>
          <a:p>
            <a:pPr algn="ctr">
              <a:defRPr/>
            </a:pPr>
            <a:r>
              <a:rPr lang="ru-RU" sz="2000" i="1" dirty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ea typeface="+mj-ea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i="1" dirty="0" smtClean="0">
                <a:ln w="10541" cmpd="sng">
                  <a:solidFill>
                    <a:srgbClr val="FFFFCC"/>
                  </a:solidFill>
                  <a:prstDash val="solid"/>
                </a:ln>
                <a:solidFill>
                  <a:srgbClr val="FFFFCC"/>
                </a:solidFill>
                <a:latin typeface="+mj-lt"/>
                <a:ea typeface="+mj-ea"/>
                <a:cs typeface="Times New Roman" pitchFamily="18" charset="0"/>
              </a:rPr>
              <a:t>«Формирование комфортной городской среды»</a:t>
            </a:r>
            <a:endParaRPr lang="ru-RU" sz="2000" i="1" dirty="0">
              <a:ln w="10541" cmpd="sng">
                <a:solidFill>
                  <a:srgbClr val="FFFFCC"/>
                </a:solidFill>
                <a:prstDash val="solid"/>
              </a:ln>
              <a:solidFill>
                <a:srgbClr val="FFFFCC"/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7388" y="1479550"/>
            <a:ext cx="7861300" cy="714375"/>
          </a:xfrm>
          <a:prstGeom prst="roundRect">
            <a:avLst>
              <a:gd name="adj" fmla="val 975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Создание наиболее благоприятных и комфортных условий жизнедеятельности населения муниципального образования город </a:t>
            </a:r>
            <a:r>
              <a:rPr lang="ru-RU" sz="16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Игарка</a:t>
            </a:r>
            <a:endParaRPr lang="ru-RU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95290" y="5085183"/>
            <a:ext cx="4464496" cy="1384995"/>
          </a:xfrm>
          <a:prstGeom prst="rect">
            <a:avLst/>
          </a:prstGeom>
          <a:gradFill>
            <a:gsLst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rgbClr val="72A376"/>
            </a:solidFill>
            <a:prstDash val="sysDot"/>
          </a:ln>
          <a:scene3d>
            <a:camera prst="orthographicFront"/>
            <a:lightRig rig="threePt" dir="t"/>
          </a:scene3d>
          <a:sp3d>
            <a:bevelB/>
          </a:sp3d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869,9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algn="ctr"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 год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0,00 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algn="ctr"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0,00 тыс</a:t>
            </a:r>
            <a:r>
              <a:rPr lang="ru-RU" sz="10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algn="ctr">
              <a:defRPr/>
            </a:pPr>
            <a:endParaRPr lang="ru-RU" sz="10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4427538" y="3376572"/>
            <a:ext cx="288925" cy="288925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4411663" y="2216150"/>
            <a:ext cx="287337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6885432" y="2216150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979712" y="2223293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56024" y="2412206"/>
            <a:ext cx="1597025" cy="2151063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endParaRPr lang="ru-RU" sz="1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беспечение </a:t>
            </a: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создания, содержания и развития объектов благоустройства на территории муниципального образования город </a:t>
            </a:r>
            <a:r>
              <a:rPr lang="ru-RU" sz="1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Игарка</a:t>
            </a: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включая объекты, находящиеся в частной собственности и прилегающие к ним территории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93072" y="2476459"/>
            <a:ext cx="1597025" cy="1800225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endParaRPr lang="ru-RU" sz="1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уровня вовлеченности заинтересованных граждан, организаций в реализацию мероприятий по благоустройству территории муниципального образования город </a:t>
            </a:r>
            <a:r>
              <a:rPr lang="ru-RU" sz="1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Игарка</a:t>
            </a:r>
            <a:endParaRPr lang="ru-RU" sz="1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324866" y="2416274"/>
            <a:ext cx="1597025" cy="1800225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</a:t>
            </a:r>
          </a:p>
          <a:p>
            <a:pPr algn="ctr">
              <a:defRPr/>
            </a:pPr>
            <a:r>
              <a:rPr lang="ru-RU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формирования единого облика муниципального образования город </a:t>
            </a:r>
            <a:r>
              <a:rPr lang="ru-RU" sz="10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Игарка</a:t>
            </a:r>
            <a:endParaRPr lang="ru-RU" sz="1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07109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i="1">
                <a:solidFill>
                  <a:schemeClr val="tx2"/>
                </a:solidFill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Уровень зарегистрированной безработицы и доходов населения</a:t>
            </a:r>
            <a:endParaRPr lang="ru-RU" sz="2400" dirty="0"/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276896"/>
              </p:ext>
            </p:extLst>
          </p:nvPr>
        </p:nvGraphicFramePr>
        <p:xfrm>
          <a:off x="0" y="3717032"/>
          <a:ext cx="9144000" cy="3138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186864"/>
              </p:ext>
            </p:extLst>
          </p:nvPr>
        </p:nvGraphicFramePr>
        <p:xfrm>
          <a:off x="467544" y="1196752"/>
          <a:ext cx="820891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5050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sz="2800" b="1" i="1" dirty="0">
                <a:effectLst/>
              </a:rPr>
              <a:t>Основные направления налоговой политики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557338"/>
            <a:ext cx="86868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dirty="0">
                <a:latin typeface="Times New Roman" pitchFamily="18" charset="0"/>
              </a:rPr>
              <a:t>Обеспечение преемственности налоговой политики прошлых лет</a:t>
            </a:r>
          </a:p>
        </p:txBody>
      </p:sp>
      <p:sp>
        <p:nvSpPr>
          <p:cNvPr id="30723" name="AutoShape 4"/>
          <p:cNvSpPr>
            <a:spLocks noChangeArrowheads="1"/>
          </p:cNvSpPr>
          <p:nvPr/>
        </p:nvSpPr>
        <p:spPr bwMode="auto">
          <a:xfrm>
            <a:off x="827088" y="2060575"/>
            <a:ext cx="2951162" cy="1008063"/>
          </a:xfrm>
          <a:prstGeom prst="downArrow">
            <a:avLst>
              <a:gd name="adj1" fmla="val 51620"/>
              <a:gd name="adj2" fmla="val 490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/>
              <a:t>Обеспечение </a:t>
            </a:r>
          </a:p>
          <a:p>
            <a:pPr algn="ctr"/>
            <a:r>
              <a:rPr lang="ru-RU" sz="1200"/>
              <a:t>необходимого</a:t>
            </a:r>
          </a:p>
          <a:p>
            <a:pPr algn="ctr"/>
            <a:r>
              <a:rPr lang="ru-RU" sz="1200"/>
              <a:t> уровня доходов </a:t>
            </a:r>
          </a:p>
          <a:p>
            <a:pPr algn="ctr"/>
            <a:r>
              <a:rPr lang="ru-RU" sz="1200"/>
              <a:t>бюджета</a:t>
            </a:r>
          </a:p>
        </p:txBody>
      </p:sp>
      <p:sp>
        <p:nvSpPr>
          <p:cNvPr id="30724" name="AutoShape 5"/>
          <p:cNvSpPr>
            <a:spLocks noChangeArrowheads="1"/>
          </p:cNvSpPr>
          <p:nvPr/>
        </p:nvSpPr>
        <p:spPr bwMode="auto">
          <a:xfrm>
            <a:off x="4787900" y="2060575"/>
            <a:ext cx="2951163" cy="1008063"/>
          </a:xfrm>
          <a:prstGeom prst="downArrow">
            <a:avLst>
              <a:gd name="adj1" fmla="val 51620"/>
              <a:gd name="adj2" fmla="val 4909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/>
              <a:t>Проведение</a:t>
            </a:r>
          </a:p>
          <a:p>
            <a:pPr algn="ctr"/>
            <a:r>
              <a:rPr lang="ru-RU" sz="1200"/>
              <a:t> единой политики </a:t>
            </a:r>
          </a:p>
          <a:p>
            <a:pPr algn="ctr"/>
            <a:r>
              <a:rPr lang="ru-RU" sz="1200"/>
              <a:t>в области </a:t>
            </a:r>
          </a:p>
          <a:p>
            <a:pPr algn="ctr"/>
            <a:r>
              <a:rPr lang="ru-RU" sz="1200"/>
              <a:t>доходов бюджета</a:t>
            </a:r>
          </a:p>
        </p:txBody>
      </p:sp>
      <p:sp>
        <p:nvSpPr>
          <p:cNvPr id="30726" name="AutoShape 7"/>
          <p:cNvSpPr>
            <a:spLocks noChangeArrowheads="1"/>
          </p:cNvSpPr>
          <p:nvPr/>
        </p:nvSpPr>
        <p:spPr bwMode="auto">
          <a:xfrm>
            <a:off x="574674" y="3933056"/>
            <a:ext cx="3455987" cy="574675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>
                <a:solidFill>
                  <a:srgbClr val="000000"/>
                </a:solidFill>
              </a:rPr>
              <a:t>Обеспечение качества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</a:rPr>
              <a:t>администрирования доходов</a:t>
            </a:r>
          </a:p>
        </p:txBody>
      </p:sp>
      <p:sp>
        <p:nvSpPr>
          <p:cNvPr id="30727" name="AutoShape 8"/>
          <p:cNvSpPr>
            <a:spLocks noChangeArrowheads="1"/>
          </p:cNvSpPr>
          <p:nvPr/>
        </p:nvSpPr>
        <p:spPr bwMode="auto">
          <a:xfrm>
            <a:off x="574675" y="3141663"/>
            <a:ext cx="3455987" cy="574675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>
                <a:solidFill>
                  <a:srgbClr val="000000"/>
                </a:solidFill>
              </a:rPr>
              <a:t>Работа межведомственной комиссии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</a:rPr>
              <a:t> по задолженности по налогам и сборам</a:t>
            </a:r>
          </a:p>
        </p:txBody>
      </p:sp>
      <p:sp>
        <p:nvSpPr>
          <p:cNvPr id="30728" name="AutoShape 10"/>
          <p:cNvSpPr>
            <a:spLocks noChangeArrowheads="1"/>
          </p:cNvSpPr>
          <p:nvPr/>
        </p:nvSpPr>
        <p:spPr bwMode="auto">
          <a:xfrm>
            <a:off x="4498974" y="3095923"/>
            <a:ext cx="3529013" cy="1943100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200" b="1" dirty="0">
              <a:solidFill>
                <a:schemeClr val="bg2"/>
              </a:solidFill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</a:rPr>
              <a:t>Обеспечение сбалансированности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</a:rPr>
              <a:t>местного бюджета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</a:rPr>
              <a:t> в условиях изменения федерального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</a:rPr>
              <a:t>Законодательства</a:t>
            </a:r>
          </a:p>
          <a:p>
            <a:pPr algn="ctr"/>
            <a:endParaRPr lang="ru-RU" sz="1200" b="1" dirty="0">
              <a:solidFill>
                <a:srgbClr val="000000"/>
              </a:solidFill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74674" y="4869160"/>
            <a:ext cx="3455987" cy="576063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200" b="1" dirty="0" smtClean="0">
                <a:solidFill>
                  <a:srgbClr val="000000"/>
                </a:solidFill>
              </a:rPr>
              <a:t>Эффективное использование  </a:t>
            </a:r>
          </a:p>
          <a:p>
            <a:pPr algn="ctr"/>
            <a:r>
              <a:rPr lang="ru-RU" sz="1200" b="1" dirty="0" smtClean="0">
                <a:solidFill>
                  <a:srgbClr val="000000"/>
                </a:solidFill>
              </a:rPr>
              <a:t>муниципального имущества</a:t>
            </a:r>
            <a:endParaRPr lang="ru-RU" sz="1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8"/>
          <p:cNvSpPr>
            <a:spLocks noGrp="1"/>
          </p:cNvSpPr>
          <p:nvPr>
            <p:ph type="title" idx="4294967295"/>
          </p:nvPr>
        </p:nvSpPr>
        <p:spPr>
          <a:xfrm>
            <a:off x="304800" y="260350"/>
            <a:ext cx="8686800" cy="103505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2800" b="1" i="1" dirty="0">
                <a:effectLst/>
              </a:rPr>
              <a:t>Основные направления бюджетной политики на </a:t>
            </a:r>
            <a:r>
              <a:rPr lang="ru-RU" sz="2800" b="1" i="1" dirty="0" smtClean="0">
                <a:effectLst/>
              </a:rPr>
              <a:t>2018-2020 </a:t>
            </a:r>
            <a:r>
              <a:rPr lang="ru-RU" sz="2800" b="1" i="1" dirty="0">
                <a:effectLst/>
              </a:rPr>
              <a:t>годы</a:t>
            </a:r>
          </a:p>
        </p:txBody>
      </p:sp>
      <p:sp>
        <p:nvSpPr>
          <p:cNvPr id="28675" name="AutoShape 23"/>
          <p:cNvSpPr>
            <a:spLocks noChangeArrowheads="1"/>
          </p:cNvSpPr>
          <p:nvPr/>
        </p:nvSpPr>
        <p:spPr bwMode="auto">
          <a:xfrm>
            <a:off x="336164" y="3439799"/>
            <a:ext cx="3671888" cy="99731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i="1" dirty="0">
                <a:latin typeface="+mj-lt"/>
              </a:rPr>
              <a:t>Повышение эффективности </a:t>
            </a:r>
          </a:p>
          <a:p>
            <a:pPr algn="ctr"/>
            <a:r>
              <a:rPr lang="ru-RU" sz="1400" i="1" dirty="0">
                <a:latin typeface="+mj-lt"/>
              </a:rPr>
              <a:t>бюджетных </a:t>
            </a:r>
            <a:r>
              <a:rPr lang="ru-RU" sz="1400" i="1" dirty="0" smtClean="0">
                <a:latin typeface="+mj-lt"/>
              </a:rPr>
              <a:t>расходов, </a:t>
            </a:r>
            <a:r>
              <a:rPr lang="ru-RU" sz="1400" i="1" dirty="0">
                <a:latin typeface="+mj-lt"/>
              </a:rPr>
              <a:t>оказания </a:t>
            </a:r>
            <a:endParaRPr lang="ru-RU" sz="1400" i="1" dirty="0" smtClean="0">
              <a:latin typeface="+mj-lt"/>
            </a:endParaRPr>
          </a:p>
          <a:p>
            <a:pPr algn="ctr"/>
            <a:r>
              <a:rPr lang="ru-RU" sz="1400" i="1" dirty="0" smtClean="0">
                <a:latin typeface="+mj-lt"/>
              </a:rPr>
              <a:t>муниципальных </a:t>
            </a:r>
            <a:r>
              <a:rPr lang="ru-RU" sz="1400" i="1" dirty="0">
                <a:latin typeface="+mj-lt"/>
              </a:rPr>
              <a:t>услуг </a:t>
            </a:r>
          </a:p>
        </p:txBody>
      </p:sp>
      <p:sp>
        <p:nvSpPr>
          <p:cNvPr id="28676" name="AutoShape 24"/>
          <p:cNvSpPr>
            <a:spLocks noChangeArrowheads="1"/>
          </p:cNvSpPr>
          <p:nvPr/>
        </p:nvSpPr>
        <p:spPr bwMode="auto">
          <a:xfrm>
            <a:off x="5249738" y="1780222"/>
            <a:ext cx="3311525" cy="92869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i="1" dirty="0">
                <a:latin typeface="+mj-lt"/>
              </a:rPr>
              <a:t>Повышение открытости и </a:t>
            </a:r>
            <a:endParaRPr lang="ru-RU" sz="1400" i="1" dirty="0" smtClean="0">
              <a:latin typeface="+mj-lt"/>
            </a:endParaRPr>
          </a:p>
          <a:p>
            <a:pPr algn="ctr"/>
            <a:r>
              <a:rPr lang="ru-RU" sz="1400" i="1" dirty="0" smtClean="0">
                <a:latin typeface="+mj-lt"/>
              </a:rPr>
              <a:t>прозрачности </a:t>
            </a:r>
            <a:r>
              <a:rPr lang="ru-RU" sz="1400" i="1" dirty="0">
                <a:latin typeface="+mj-lt"/>
              </a:rPr>
              <a:t>городского </a:t>
            </a:r>
            <a:endParaRPr lang="ru-RU" sz="1400" i="1" dirty="0" smtClean="0">
              <a:latin typeface="+mj-lt"/>
            </a:endParaRPr>
          </a:p>
          <a:p>
            <a:pPr algn="ctr"/>
            <a:r>
              <a:rPr lang="ru-RU" sz="1400" i="1" dirty="0" smtClean="0">
                <a:latin typeface="+mj-lt"/>
              </a:rPr>
              <a:t>бюджета</a:t>
            </a:r>
            <a:endParaRPr lang="ru-RU" sz="1400" dirty="0">
              <a:latin typeface="+mj-lt"/>
            </a:endParaRPr>
          </a:p>
        </p:txBody>
      </p:sp>
      <p:sp>
        <p:nvSpPr>
          <p:cNvPr id="28677" name="AutoShape 25"/>
          <p:cNvSpPr>
            <a:spLocks noChangeArrowheads="1"/>
          </p:cNvSpPr>
          <p:nvPr/>
        </p:nvSpPr>
        <p:spPr bwMode="auto">
          <a:xfrm>
            <a:off x="5219700" y="5229200"/>
            <a:ext cx="3240088" cy="10081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just"/>
            <a:r>
              <a:rPr lang="ru-RU" sz="1400" i="1" dirty="0" smtClean="0">
                <a:latin typeface="+mj-lt"/>
              </a:rPr>
              <a:t>Взаимодействие районными </a:t>
            </a:r>
          </a:p>
          <a:p>
            <a:pPr algn="just"/>
            <a:r>
              <a:rPr lang="ru-RU" sz="1400" i="1" dirty="0" smtClean="0">
                <a:latin typeface="+mj-lt"/>
              </a:rPr>
              <a:t>органами власти по увеличению </a:t>
            </a:r>
          </a:p>
          <a:p>
            <a:pPr algn="just"/>
            <a:r>
              <a:rPr lang="ru-RU" sz="1400" i="1" dirty="0">
                <a:latin typeface="+mj-lt"/>
              </a:rPr>
              <a:t>о</a:t>
            </a:r>
            <a:r>
              <a:rPr lang="ru-RU" sz="1400" i="1" dirty="0" smtClean="0">
                <a:latin typeface="+mj-lt"/>
              </a:rPr>
              <a:t>бъема финансовой поддержки</a:t>
            </a:r>
          </a:p>
          <a:p>
            <a:pPr algn="just"/>
            <a:r>
              <a:rPr lang="ru-RU" sz="1400" i="1" dirty="0">
                <a:latin typeface="+mj-lt"/>
              </a:rPr>
              <a:t>и</a:t>
            </a:r>
            <a:r>
              <a:rPr lang="ru-RU" sz="1400" i="1" dirty="0" smtClean="0">
                <a:latin typeface="+mj-lt"/>
              </a:rPr>
              <a:t>з районного и краевого бюджетов</a:t>
            </a:r>
            <a:endParaRPr lang="ru-RU" sz="1400" i="1" dirty="0">
              <a:latin typeface="+mj-lt"/>
            </a:endParaRPr>
          </a:p>
        </p:txBody>
      </p:sp>
      <p:sp>
        <p:nvSpPr>
          <p:cNvPr id="28678" name="Line 26"/>
          <p:cNvSpPr>
            <a:spLocks noChangeShapeType="1"/>
          </p:cNvSpPr>
          <p:nvPr/>
        </p:nvSpPr>
        <p:spPr bwMode="auto">
          <a:xfrm>
            <a:off x="4652528" y="1484784"/>
            <a:ext cx="0" cy="438218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28680" name="AutoShape 30"/>
          <p:cNvCxnSpPr>
            <a:cxnSpLocks noChangeShapeType="1"/>
          </p:cNvCxnSpPr>
          <p:nvPr/>
        </p:nvCxnSpPr>
        <p:spPr bwMode="auto">
          <a:xfrm flipH="1">
            <a:off x="4008053" y="5298277"/>
            <a:ext cx="644475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82" name="AutoShape 34"/>
          <p:cNvCxnSpPr>
            <a:cxnSpLocks noChangeShapeType="1"/>
          </p:cNvCxnSpPr>
          <p:nvPr/>
        </p:nvCxnSpPr>
        <p:spPr bwMode="auto">
          <a:xfrm flipH="1">
            <a:off x="4652528" y="5517232"/>
            <a:ext cx="576262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AutoShape 23"/>
          <p:cNvSpPr>
            <a:spLocks noChangeArrowheads="1"/>
          </p:cNvSpPr>
          <p:nvPr/>
        </p:nvSpPr>
        <p:spPr bwMode="auto">
          <a:xfrm>
            <a:off x="336164" y="1700213"/>
            <a:ext cx="3671888" cy="115272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i="1" dirty="0">
                <a:latin typeface="+mj-lt"/>
                <a:cs typeface="Times New Roman" pitchFamily="18" charset="0"/>
              </a:rPr>
              <a:t>О</a:t>
            </a:r>
            <a:r>
              <a:rPr lang="ru-RU" sz="1400" i="1" dirty="0" smtClean="0">
                <a:latin typeface="+mj-lt"/>
                <a:cs typeface="Times New Roman" pitchFamily="18" charset="0"/>
              </a:rPr>
              <a:t>беспечение </a:t>
            </a:r>
            <a:r>
              <a:rPr lang="ru-RU" sz="1400" i="1" dirty="0">
                <a:latin typeface="+mj-lt"/>
                <a:cs typeface="Times New Roman" pitchFamily="18" charset="0"/>
              </a:rPr>
              <a:t>сбалансированности </a:t>
            </a:r>
            <a:endParaRPr lang="ru-RU" sz="1400" i="1" dirty="0" smtClean="0">
              <a:latin typeface="+mj-lt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+mj-lt"/>
                <a:cs typeface="Times New Roman" pitchFamily="18" charset="0"/>
              </a:rPr>
              <a:t>и </a:t>
            </a:r>
            <a:r>
              <a:rPr lang="ru-RU" sz="1400" i="1" dirty="0">
                <a:latin typeface="+mj-lt"/>
                <a:cs typeface="Times New Roman" pitchFamily="18" charset="0"/>
              </a:rPr>
              <a:t>финансовой устойчивости бюджета </a:t>
            </a:r>
            <a:endParaRPr lang="ru-RU" sz="1400" i="1" dirty="0" smtClean="0">
              <a:latin typeface="+mj-lt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+mj-lt"/>
                <a:cs typeface="Times New Roman" pitchFamily="18" charset="0"/>
              </a:rPr>
              <a:t> </a:t>
            </a:r>
            <a:r>
              <a:rPr lang="ru-RU" sz="1400" i="1" dirty="0">
                <a:latin typeface="+mj-lt"/>
                <a:cs typeface="Times New Roman" pitchFamily="18" charset="0"/>
              </a:rPr>
              <a:t>в условиях ограниченности </a:t>
            </a:r>
            <a:r>
              <a:rPr lang="ru-RU" sz="1400" i="1" dirty="0" smtClean="0">
                <a:latin typeface="+mj-lt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i="1" dirty="0" smtClean="0">
                <a:latin typeface="+mj-lt"/>
                <a:cs typeface="Times New Roman" pitchFamily="18" charset="0"/>
              </a:rPr>
              <a:t>его </a:t>
            </a:r>
            <a:r>
              <a:rPr lang="ru-RU" sz="1400" i="1" dirty="0">
                <a:latin typeface="+mj-lt"/>
                <a:cs typeface="Times New Roman" pitchFamily="18" charset="0"/>
              </a:rPr>
              <a:t>доходных </a:t>
            </a:r>
            <a:r>
              <a:rPr lang="ru-RU" sz="1400" i="1" dirty="0" smtClean="0">
                <a:latin typeface="+mj-lt"/>
                <a:cs typeface="Times New Roman" pitchFamily="18" charset="0"/>
              </a:rPr>
              <a:t>источников</a:t>
            </a:r>
            <a:endParaRPr lang="ru-RU" sz="1400" i="1" dirty="0">
              <a:latin typeface="+mj-lt"/>
            </a:endParaRPr>
          </a:p>
        </p:txBody>
      </p:sp>
      <p:sp>
        <p:nvSpPr>
          <p:cNvPr id="14" name="AutoShape 23"/>
          <p:cNvSpPr>
            <a:spLocks noChangeArrowheads="1"/>
          </p:cNvSpPr>
          <p:nvPr/>
        </p:nvSpPr>
        <p:spPr bwMode="auto">
          <a:xfrm>
            <a:off x="336164" y="4869160"/>
            <a:ext cx="3671888" cy="86409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i="1" dirty="0">
                <a:latin typeface="+mj-lt"/>
              </a:rPr>
              <a:t>Р</a:t>
            </a:r>
            <a:r>
              <a:rPr lang="ru-RU" sz="1400" i="1" dirty="0" smtClean="0">
                <a:latin typeface="+mj-lt"/>
              </a:rPr>
              <a:t>азвитие </a:t>
            </a:r>
            <a:r>
              <a:rPr lang="ru-RU" sz="1400" i="1" dirty="0">
                <a:latin typeface="+mj-lt"/>
              </a:rPr>
              <a:t>дорожно-транспортной </a:t>
            </a:r>
            <a:endParaRPr lang="ru-RU" sz="1400" i="1" dirty="0" smtClean="0">
              <a:latin typeface="+mj-lt"/>
            </a:endParaRPr>
          </a:p>
          <a:p>
            <a:pPr algn="ctr"/>
            <a:r>
              <a:rPr lang="ru-RU" sz="1400" i="1" dirty="0" smtClean="0">
                <a:latin typeface="+mj-lt"/>
              </a:rPr>
              <a:t>инфраструктуры</a:t>
            </a:r>
            <a:endParaRPr lang="ru-RU" sz="1400" i="1" dirty="0">
              <a:latin typeface="+mj-lt"/>
            </a:endParaRPr>
          </a:p>
        </p:txBody>
      </p:sp>
      <p:sp>
        <p:nvSpPr>
          <p:cNvPr id="17" name="AutoShape 24"/>
          <p:cNvSpPr>
            <a:spLocks noChangeArrowheads="1"/>
          </p:cNvSpPr>
          <p:nvPr/>
        </p:nvSpPr>
        <p:spPr bwMode="auto">
          <a:xfrm>
            <a:off x="5219700" y="2924945"/>
            <a:ext cx="3341563" cy="75093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lvl="0" algn="ctr"/>
            <a:endParaRPr lang="ru-RU" sz="1400" i="1" dirty="0" smtClean="0">
              <a:latin typeface="+mj-lt"/>
            </a:endParaRPr>
          </a:p>
          <a:p>
            <a:pPr lvl="0" algn="ctr"/>
            <a:endParaRPr lang="ru-RU" sz="1400" i="1" dirty="0" smtClean="0">
              <a:latin typeface="+mj-lt"/>
            </a:endParaRPr>
          </a:p>
          <a:p>
            <a:pPr lvl="0" algn="ctr"/>
            <a:r>
              <a:rPr lang="ru-RU" sz="1400" i="1" dirty="0" smtClean="0">
                <a:latin typeface="+mj-lt"/>
              </a:rPr>
              <a:t>Стимулирование </a:t>
            </a:r>
            <a:r>
              <a:rPr lang="ru-RU" sz="1400" i="1" dirty="0">
                <a:latin typeface="+mj-lt"/>
              </a:rPr>
              <a:t>развития </a:t>
            </a:r>
            <a:endParaRPr lang="ru-RU" sz="1400" i="1" dirty="0" smtClean="0">
              <a:latin typeface="+mj-lt"/>
            </a:endParaRPr>
          </a:p>
          <a:p>
            <a:pPr lvl="0" algn="ctr"/>
            <a:r>
              <a:rPr lang="ru-RU" sz="1400" i="1" dirty="0" smtClean="0">
                <a:latin typeface="+mj-lt"/>
              </a:rPr>
              <a:t>малого </a:t>
            </a:r>
            <a:r>
              <a:rPr lang="ru-RU" sz="1400" i="1" dirty="0">
                <a:latin typeface="+mj-lt"/>
              </a:rPr>
              <a:t>и среднего </a:t>
            </a:r>
            <a:endParaRPr lang="ru-RU" sz="1400" i="1" dirty="0" smtClean="0">
              <a:latin typeface="+mj-lt"/>
            </a:endParaRPr>
          </a:p>
          <a:p>
            <a:pPr lvl="0" algn="ctr"/>
            <a:r>
              <a:rPr lang="ru-RU" sz="1400" i="1" dirty="0" smtClean="0">
                <a:latin typeface="+mj-lt"/>
              </a:rPr>
              <a:t>предпринимательства </a:t>
            </a:r>
          </a:p>
          <a:p>
            <a:pPr lvl="0" algn="ctr"/>
            <a:endParaRPr lang="ru-RU" sz="1400" i="1" dirty="0">
              <a:latin typeface="+mj-lt"/>
            </a:endParaRPr>
          </a:p>
          <a:p>
            <a:pPr algn="ctr"/>
            <a:endParaRPr lang="ru-RU" sz="1400" dirty="0"/>
          </a:p>
        </p:txBody>
      </p:sp>
      <p:cxnSp>
        <p:nvCxnSpPr>
          <p:cNvPr id="19" name="AutoShape 30"/>
          <p:cNvCxnSpPr>
            <a:cxnSpLocks noChangeShapeType="1"/>
          </p:cNvCxnSpPr>
          <p:nvPr/>
        </p:nvCxnSpPr>
        <p:spPr bwMode="auto">
          <a:xfrm flipH="1">
            <a:off x="4628895" y="3300411"/>
            <a:ext cx="576263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" name="AutoShape 30"/>
          <p:cNvCxnSpPr>
            <a:cxnSpLocks noChangeShapeType="1"/>
          </p:cNvCxnSpPr>
          <p:nvPr/>
        </p:nvCxnSpPr>
        <p:spPr bwMode="auto">
          <a:xfrm flipH="1">
            <a:off x="4008052" y="4010661"/>
            <a:ext cx="644476" cy="1507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" name="AutoShape 30"/>
          <p:cNvCxnSpPr>
            <a:cxnSpLocks noChangeShapeType="1"/>
          </p:cNvCxnSpPr>
          <p:nvPr/>
        </p:nvCxnSpPr>
        <p:spPr bwMode="auto">
          <a:xfrm flipH="1">
            <a:off x="4696487" y="4581525"/>
            <a:ext cx="576263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sp>
        <p:nvSpPr>
          <p:cNvPr id="23" name="AutoShape 24"/>
          <p:cNvSpPr>
            <a:spLocks noChangeArrowheads="1"/>
          </p:cNvSpPr>
          <p:nvPr/>
        </p:nvSpPr>
        <p:spPr bwMode="auto">
          <a:xfrm>
            <a:off x="5228790" y="3861048"/>
            <a:ext cx="3332473" cy="115212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ru-RU" sz="1400" i="1" dirty="0">
                <a:latin typeface="+mj-lt"/>
              </a:rPr>
              <a:t>П</a:t>
            </a:r>
            <a:r>
              <a:rPr lang="ru-RU" sz="1400" i="1" dirty="0" smtClean="0">
                <a:latin typeface="+mj-lt"/>
              </a:rPr>
              <a:t>овышение </a:t>
            </a:r>
            <a:r>
              <a:rPr lang="ru-RU" sz="1400" i="1" dirty="0">
                <a:latin typeface="+mj-lt"/>
              </a:rPr>
              <a:t>эффективности </a:t>
            </a:r>
            <a:endParaRPr lang="ru-RU" sz="1400" i="1" dirty="0" smtClean="0">
              <a:latin typeface="+mj-lt"/>
            </a:endParaRPr>
          </a:p>
          <a:p>
            <a:pPr lvl="0" algn="ctr"/>
            <a:r>
              <a:rPr lang="ru-RU" sz="1400" i="1" dirty="0" smtClean="0">
                <a:latin typeface="+mj-lt"/>
              </a:rPr>
              <a:t>осуществления </a:t>
            </a:r>
            <a:r>
              <a:rPr lang="ru-RU" sz="1400" i="1" dirty="0">
                <a:latin typeface="+mj-lt"/>
              </a:rPr>
              <a:t>закупок товаров, </a:t>
            </a:r>
            <a:endParaRPr lang="ru-RU" sz="1400" i="1" dirty="0" smtClean="0">
              <a:latin typeface="+mj-lt"/>
            </a:endParaRPr>
          </a:p>
          <a:p>
            <a:pPr lvl="0" algn="ctr"/>
            <a:r>
              <a:rPr lang="ru-RU" sz="1400" i="1" dirty="0" smtClean="0">
                <a:latin typeface="+mj-lt"/>
              </a:rPr>
              <a:t>работ</a:t>
            </a:r>
            <a:r>
              <a:rPr lang="ru-RU" sz="1400" i="1" dirty="0">
                <a:latin typeface="+mj-lt"/>
              </a:rPr>
              <a:t>, услуг для обеспечения </a:t>
            </a:r>
            <a:endParaRPr lang="ru-RU" sz="1400" i="1" dirty="0" smtClean="0">
              <a:latin typeface="+mj-lt"/>
            </a:endParaRPr>
          </a:p>
          <a:p>
            <a:pPr lvl="0" algn="ctr"/>
            <a:r>
              <a:rPr lang="ru-RU" sz="1400" i="1" dirty="0" smtClean="0">
                <a:latin typeface="+mj-lt"/>
              </a:rPr>
              <a:t>муниципальных </a:t>
            </a:r>
            <a:r>
              <a:rPr lang="ru-RU" sz="1400" i="1" dirty="0">
                <a:latin typeface="+mj-lt"/>
              </a:rPr>
              <a:t>нужд города;</a:t>
            </a:r>
          </a:p>
        </p:txBody>
      </p:sp>
      <p:cxnSp>
        <p:nvCxnSpPr>
          <p:cNvPr id="25" name="AutoShape 30"/>
          <p:cNvCxnSpPr>
            <a:cxnSpLocks noChangeShapeType="1"/>
          </p:cNvCxnSpPr>
          <p:nvPr/>
        </p:nvCxnSpPr>
        <p:spPr bwMode="auto">
          <a:xfrm flipH="1">
            <a:off x="4685913" y="2244571"/>
            <a:ext cx="576263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</p:cNvCxnSpPr>
          <p:nvPr/>
        </p:nvCxnSpPr>
        <p:spPr bwMode="auto">
          <a:xfrm flipH="1">
            <a:off x="4042158" y="2276574"/>
            <a:ext cx="576263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sz="2400" b="1" i="1" dirty="0" smtClean="0">
                <a:effectLst/>
              </a:rPr>
              <a:t>Правовое регулирование вопросов, положенных в основу </a:t>
            </a:r>
            <a:r>
              <a:rPr lang="ru-RU" sz="2400" b="1" i="1" dirty="0">
                <a:effectLst/>
              </a:rPr>
              <a:t>составления проекта городского бюджета на </a:t>
            </a:r>
            <a:r>
              <a:rPr lang="ru-RU" sz="2400" b="1" i="1" dirty="0" smtClean="0">
                <a:effectLst/>
              </a:rPr>
              <a:t>2018-2020 </a:t>
            </a:r>
            <a:r>
              <a:rPr lang="ru-RU" sz="2400" b="1" i="1" dirty="0">
                <a:effectLst/>
              </a:rPr>
              <a:t>гг.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467544" y="1700808"/>
            <a:ext cx="8219256" cy="4752528"/>
          </a:xfrm>
        </p:spPr>
        <p:txBody>
          <a:bodyPr/>
          <a:lstStyle/>
          <a:p>
            <a:pPr marL="609600" indent="-609600" eaLnBrk="1" hangingPunct="1">
              <a:buClr>
                <a:schemeClr val="folHlink"/>
              </a:buClr>
              <a:buSzTx/>
              <a:buFont typeface="Wingdings 2" pitchFamily="18" charset="2"/>
              <a:buAutoNum type="arabicPeriod"/>
              <a:defRPr/>
            </a:pP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Бюджетный кодекс Российской Федерации</a:t>
            </a:r>
            <a:endParaRPr lang="ru-RU" sz="1800" dirty="0">
              <a:solidFill>
                <a:schemeClr val="accent4">
                  <a:lumMod val="10000"/>
                </a:schemeClr>
              </a:solidFill>
            </a:endParaRPr>
          </a:p>
          <a:p>
            <a:pPr marL="609600" indent="-609600" eaLnBrk="1" hangingPunct="1">
              <a:buClr>
                <a:schemeClr val="folHlink"/>
              </a:buClr>
              <a:buSzTx/>
              <a:buFont typeface="Wingdings 2" pitchFamily="18" charset="2"/>
              <a:buAutoNum type="arabicPeriod"/>
              <a:defRPr/>
            </a:pP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Прогноз </a:t>
            </a: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СЭР МО г. Игарка на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2018-2020 </a:t>
            </a: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годы</a:t>
            </a:r>
          </a:p>
          <a:p>
            <a:pPr marL="609600" indent="-609600" eaLnBrk="1" hangingPunct="1">
              <a:buClr>
                <a:schemeClr val="folHlink"/>
              </a:buClr>
              <a:buSzTx/>
              <a:buFont typeface="Wingdings 2" pitchFamily="18" charset="2"/>
              <a:buAutoNum type="arabicPeriod"/>
              <a:defRPr/>
            </a:pP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Основные направления бюджетной и налоговой политики</a:t>
            </a:r>
          </a:p>
          <a:p>
            <a:pPr marL="609600" indent="-609600" eaLnBrk="1" hangingPunct="1">
              <a:buClr>
                <a:schemeClr val="folHlink"/>
              </a:buClr>
              <a:buSzTx/>
              <a:buFont typeface="Wingdings 2" pitchFamily="18" charset="2"/>
              <a:buAutoNum type="arabicPeriod"/>
              <a:defRPr/>
            </a:pP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Решение Игарского городского Совета депутатов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«Об утверждении Положения </a:t>
            </a: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о бюджетном процессе в городе Игарке» от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27.03.2014 </a:t>
            </a: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№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6-30</a:t>
            </a:r>
            <a:endParaRPr lang="ru-RU" sz="1800" dirty="0">
              <a:solidFill>
                <a:schemeClr val="accent4">
                  <a:lumMod val="10000"/>
                </a:schemeClr>
              </a:solidFill>
            </a:endParaRPr>
          </a:p>
          <a:p>
            <a:pPr marL="609600" indent="-609600" eaLnBrk="1" hangingPunct="1">
              <a:buClr>
                <a:schemeClr val="folHlink"/>
              </a:buClr>
              <a:buSzTx/>
              <a:buFont typeface="Wingdings 2" pitchFamily="18" charset="2"/>
              <a:buAutoNum type="arabicPeriod"/>
              <a:defRPr/>
            </a:pP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Постановление Администрации г. Игарки от 24.07.2013 № 237-п «Об утверждении Порядка разработки, утверждения, реализации и проведении оценки эффективности муниципальных программ г. Игарки»</a:t>
            </a:r>
          </a:p>
          <a:p>
            <a:pPr marL="609600" indent="-609600" eaLnBrk="1" hangingPunct="1">
              <a:buClr>
                <a:schemeClr val="folHlink"/>
              </a:buClr>
              <a:buSzTx/>
              <a:buFont typeface="Wingdings 2" pitchFamily="18" charset="2"/>
              <a:buAutoNum type="arabicPeriod"/>
              <a:defRPr/>
            </a:pP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Постановление Администрации г. Игарки от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10.08.2016 </a:t>
            </a: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№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270-п </a:t>
            </a: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«Об утверждении Порядка формирования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проекта бюджета </a:t>
            </a:r>
            <a:r>
              <a:rPr lang="ru-RU" sz="1800" dirty="0">
                <a:solidFill>
                  <a:schemeClr val="accent4">
                    <a:lumMod val="10000"/>
                  </a:schemeClr>
                </a:solidFill>
              </a:rPr>
              <a:t>муниципального образования город Игарка на очередной финансовый год и плановый период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» </a:t>
            </a:r>
            <a:endParaRPr lang="ru-RU" sz="18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885875"/>
              </p:ext>
            </p:extLst>
          </p:nvPr>
        </p:nvGraphicFramePr>
        <p:xfrm>
          <a:off x="395536" y="260648"/>
          <a:ext cx="8424936" cy="3312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0404039"/>
              </p:ext>
            </p:extLst>
          </p:nvPr>
        </p:nvGraphicFramePr>
        <p:xfrm>
          <a:off x="179512" y="4005064"/>
          <a:ext cx="8568951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278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5475076"/>
              </p:ext>
            </p:extLst>
          </p:nvPr>
        </p:nvGraphicFramePr>
        <p:xfrm>
          <a:off x="251520" y="260648"/>
          <a:ext cx="856895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831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432047"/>
          </a:xfrm>
        </p:spPr>
        <p:txBody>
          <a:bodyPr/>
          <a:lstStyle/>
          <a:p>
            <a:pPr lvl="0" eaLnBrk="1" fontAlgn="b" hangingPunct="1">
              <a:spcBef>
                <a:spcPts val="0"/>
              </a:spcBef>
              <a:spcAft>
                <a:spcPts val="0"/>
              </a:spcAft>
            </a:pPr>
            <a:r>
              <a:rPr lang="ru-RU" sz="1200" b="1" kern="1200" dirty="0" smtClean="0">
                <a:solidFill>
                  <a:srgbClr val="000000"/>
                </a:solidFill>
                <a:effectLst/>
                <a:latin typeface="Verdana"/>
                <a:ea typeface="+mn-ea"/>
              </a:rPr>
              <a:t/>
            </a:r>
            <a:br>
              <a:rPr lang="ru-RU" sz="1200" b="1" kern="1200" dirty="0" smtClean="0">
                <a:solidFill>
                  <a:srgbClr val="000000"/>
                </a:solidFill>
                <a:effectLst/>
                <a:latin typeface="Verdana"/>
                <a:ea typeface="+mn-ea"/>
              </a:rPr>
            </a:br>
            <a:r>
              <a:rPr lang="ru-RU" sz="1800" b="1" i="1" kern="1200" dirty="0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  <a:t> Структура доходов </a:t>
            </a:r>
            <a:r>
              <a:rPr lang="ru-RU" sz="1800" b="1" i="1" kern="1200" dirty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  <a:t>городского бюджета за </a:t>
            </a:r>
            <a:r>
              <a:rPr lang="ru-RU" sz="1800" b="1" i="1" kern="1200" dirty="0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  <a:t>период 2016 </a:t>
            </a:r>
            <a:r>
              <a:rPr lang="ru-RU" sz="1800" b="1" i="1" kern="1200" dirty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  <a:t>г. и плановый период </a:t>
            </a:r>
            <a:r>
              <a:rPr lang="ru-RU" sz="1800" b="1" i="1" kern="1200" dirty="0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  <a:t>2017-2020 </a:t>
            </a:r>
            <a:r>
              <a:rPr lang="ru-RU" sz="1800" b="1" i="1" kern="1200" dirty="0" err="1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  <a:t>г.г</a:t>
            </a:r>
            <a:r>
              <a:rPr lang="ru-RU" sz="1800" b="1" i="1" kern="1200" dirty="0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  <a:t>.</a:t>
            </a:r>
            <a:br>
              <a:rPr lang="ru-RU" sz="1800" b="1" i="1" kern="1200" dirty="0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</a:br>
            <a:endParaRPr lang="ru-RU" sz="1800" i="1" dirty="0">
              <a:solidFill>
                <a:schemeClr val="tx2">
                  <a:lumMod val="9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112437"/>
              </p:ext>
            </p:extLst>
          </p:nvPr>
        </p:nvGraphicFramePr>
        <p:xfrm>
          <a:off x="179512" y="620692"/>
          <a:ext cx="8640959" cy="612333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240360"/>
                <a:gridCol w="1080120"/>
                <a:gridCol w="1207406"/>
                <a:gridCol w="1037691"/>
                <a:gridCol w="1037691"/>
                <a:gridCol w="1037691"/>
              </a:tblGrid>
              <a:tr h="3521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2016 год, тыс.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2017 год, тыс.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2018 год, тыс.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2019 год, тыс.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2020 год, тыс. руб.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2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Доходы, всего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521 735,3   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450 </a:t>
                      </a:r>
                      <a:r>
                        <a:rPr lang="ru-RU" sz="100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870,8  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289 188,5  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277 132,8   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277 138,8   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НАЛОГОВЫЕ И НЕНАЛОГОВЫЕ ДОХОДЫ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38 498,7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38 559,0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43 344,1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44 521,8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46286,3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Налог на доходы физических лиц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24 160,9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25 546,8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30 058,5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31 110,5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32821,6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67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   505,1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   427,9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   382,9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427,2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437,5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Налог на имущество физических лиц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1 096,9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1 029,0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1 160,0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1 229,6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1266,5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Земельный налог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   178,5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   187,1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   195,9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207,6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213,9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21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21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Доходы, получаемые в виде арендной платы за земельные участки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4 787,2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4 216,5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4 220,5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4 220,5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4220,5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12899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Прочие поступления от использования имущества, находящегося в собственности городских поселений (за исключением имущества муниципальных бюджетных и автономных учреждений, а также имущества муниципальных унитарных предприятий, в том числе казенных)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6 541,0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6 056,5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6 341,2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6 341,2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6341,2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Доходы от оказания платных услуг (работ)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105,7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111,0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      -  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          -    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      -  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21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172,5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824,2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817,6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817,6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817,6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Штрафов, санкции, возмещение ущерба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230,0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160,0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167,5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167,5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167,5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21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Прочие неналоговые доходы бюджетов городских поселений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720,9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      -  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      -  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             -  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БЕЗВОЗМЕЗДНЫЕ ПОСТУПЛЕНИЯ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483 236,6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412 307,8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245 844,4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solidFill>
                            <a:srgbClr val="000000"/>
                          </a:solidFill>
                          <a:effectLst/>
                        </a:rPr>
                        <a:t>      232 611,0  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230852,5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178" marR="8178" marT="8178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84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лон">
  <a:themeElements>
    <a:clrScheme name="Склон 6">
      <a:dk1>
        <a:srgbClr val="B8A47C"/>
      </a:dk1>
      <a:lt1>
        <a:srgbClr val="FFFFFF"/>
      </a:lt1>
      <a:dk2>
        <a:srgbClr val="A68A58"/>
      </a:dk2>
      <a:lt2>
        <a:srgbClr val="DAD79C"/>
      </a:lt2>
      <a:accent1>
        <a:srgbClr val="816B35"/>
      </a:accent1>
      <a:accent2>
        <a:srgbClr val="FFCC00"/>
      </a:accent2>
      <a:accent3>
        <a:srgbClr val="D0C4B4"/>
      </a:accent3>
      <a:accent4>
        <a:srgbClr val="DADADA"/>
      </a:accent4>
      <a:accent5>
        <a:srgbClr val="C1BAAE"/>
      </a:accent5>
      <a:accent6>
        <a:srgbClr val="E7B900"/>
      </a:accent6>
      <a:hlink>
        <a:srgbClr val="0066CC"/>
      </a:hlink>
      <a:folHlink>
        <a:srgbClr val="009900"/>
      </a:folHlink>
    </a:clrScheme>
    <a:fontScheme name="Склон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27378</TotalTime>
  <Words>2965</Words>
  <Application>Microsoft Office PowerPoint</Application>
  <PresentationFormat>Экран (4:3)</PresentationFormat>
  <Paragraphs>710</Paragraphs>
  <Slides>29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Склон</vt:lpstr>
      <vt:lpstr>Проект решения Игарского городского Совета депутатов «О городском бюджете на 2018 год и плановый период 2019-2020 годов</vt:lpstr>
      <vt:lpstr>Основные показатели социально-экономического развития города</vt:lpstr>
      <vt:lpstr>Уровень зарегистрированной безработицы и доходов населения</vt:lpstr>
      <vt:lpstr>Основные направления налоговой политики</vt:lpstr>
      <vt:lpstr>Основные направления бюджетной политики на 2018-2020 годы</vt:lpstr>
      <vt:lpstr>Правовое регулирование вопросов, положенных в основу составления проекта городского бюджета на 2018-2020 гг.</vt:lpstr>
      <vt:lpstr>Презентация PowerPoint</vt:lpstr>
      <vt:lpstr>Презентация PowerPoint</vt:lpstr>
      <vt:lpstr>  Структура доходов городского бюджета за период 2016 г. и плановый период 2017-2020 г.г. </vt:lpstr>
      <vt:lpstr>Презентация PowerPoint</vt:lpstr>
      <vt:lpstr>Структура расходов городского бюджета за 2016 год и плановый период 2017-2018 г.г.</vt:lpstr>
      <vt:lpstr>Презентация PowerPoint</vt:lpstr>
      <vt:lpstr>Презентация PowerPoint</vt:lpstr>
      <vt:lpstr>Перечень муниципальных программ на 2018-2020 гг.</vt:lpstr>
      <vt:lpstr>Презентация PowerPoint</vt:lpstr>
      <vt:lpstr>Структура муниципальных программы 2018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 муниципальной программы «Развитие молодежной политики»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ГУЭИ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kenik</dc:creator>
  <cp:lastModifiedBy>Шевцова И.В.</cp:lastModifiedBy>
  <cp:revision>2074</cp:revision>
  <cp:lastPrinted>2017-11-30T08:41:02Z</cp:lastPrinted>
  <dcterms:created xsi:type="dcterms:W3CDTF">2008-04-18T02:24:41Z</dcterms:created>
  <dcterms:modified xsi:type="dcterms:W3CDTF">2017-12-07T09:18:36Z</dcterms:modified>
</cp:coreProperties>
</file>