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3.xml" ContentType="application/vnd.openxmlformats-officedocument.presentationml.notesSlide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15"/>
  </p:notesMasterIdLst>
  <p:handoutMasterIdLst>
    <p:handoutMasterId r:id="rId16"/>
  </p:handoutMasterIdLst>
  <p:sldIdLst>
    <p:sldId id="278" r:id="rId2"/>
    <p:sldId id="269" r:id="rId3"/>
    <p:sldId id="274" r:id="rId4"/>
    <p:sldId id="275" r:id="rId5"/>
    <p:sldId id="276" r:id="rId6"/>
    <p:sldId id="277" r:id="rId7"/>
    <p:sldId id="271" r:id="rId8"/>
    <p:sldId id="279" r:id="rId9"/>
    <p:sldId id="280" r:id="rId10"/>
    <p:sldId id="282" r:id="rId11"/>
    <p:sldId id="284" r:id="rId12"/>
    <p:sldId id="286" r:id="rId13"/>
    <p:sldId id="283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71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88;&#1072;&#1089;&#1093;&#1086;&#1076;&#1086;&#1074;%20-%20&#1089;%20&#1075;&#1088;&#1072;&#1092;&#1080;&#1082;&#1072;&#1084;&#1080;%202016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88;&#1072;&#1089;&#1093;&#1086;&#1076;&#1086;&#1074;%20-%20&#1089;%20&#1075;&#1088;&#1072;&#1092;&#1080;&#1082;&#1072;&#1084;&#1080;%202016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55\User\&#1055;&#1091;&#1073;&#1083;&#1080;&#1095;&#1085;&#1099;&#1077;%20&#1089;&#1083;&#1091;&#1096;&#1072;&#1085;&#1080;&#1103;%20&#1087;&#1086;%20&#1086;&#1090;&#1095;&#1077;&#1090;&#1091;%20&#1079;&#1072;%202015%20&#1075;&#1086;&#1076;\&#1057;&#1090;&#1088;&#1091;&#1082;&#1090;&#1091;&#1088;&#1072;%20&#1088;&#1072;&#1089;&#1093;&#1086;&#1076;&#1086;&#1074;%20-%20&#1089;%20&#1075;&#1088;&#1072;&#1092;&#1080;&#1082;&#1072;&#1084;&#1080;%202015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88;&#1072;&#1089;&#1093;&#1086;&#1076;&#1086;&#1074;%20-%20&#1089;%20&#1075;&#1088;&#1072;&#1092;&#1080;&#1082;&#1072;&#1084;&#1080;%202016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88;&#1072;&#1089;&#1093;&#1086;&#1076;&#1086;&#1074;%20-%20&#1089;%20&#1075;&#1088;&#1072;&#1092;&#1080;&#1082;&#1072;&#1084;&#1080;%202016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4%20&#1075;&#1086;&#1076;\&#1057;&#1090;&#1088;&#1091;&#1082;&#1090;&#1091;&#1088;&#1072;%20&#1088;&#1072;&#1089;&#1093;&#1086;&#1076;&#1086;&#1074;%20-%20&#1089;%20&#1075;&#1088;&#1072;&#1092;&#1080;&#1082;&#1072;&#1084;&#1080;%20201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88;&#1072;&#1089;&#1093;&#1086;&#1076;&#1086;&#1074;%20-%20&#1089;%20&#1075;&#1088;&#1072;&#1092;&#1080;&#1082;&#1072;&#1084;&#1080;%202016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88;&#1072;&#1089;&#1093;&#1086;&#1076;&#1086;&#1074;%20-%20&#1089;%20&#1075;&#1088;&#1072;&#1092;&#1080;&#1082;&#1072;&#1084;&#1080;%202016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6%20&#1075;&#1086;&#1076;\&#1057;&#1090;&#1088;&#1091;&#1082;&#1090;&#1091;&#1088;&#1072;%20&#1076;&#1086;&#1093;&#1086;&#1076;&#1086;&#1074;%20-%20&#1089;%20&#1075;&#1088;&#1072;&#1092;&#1080;&#1082;&#1072;&#1084;&#1080;%202016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003975687178124E-2"/>
          <c:y val="0.15834854955887168"/>
          <c:w val="0.87940025130269561"/>
          <c:h val="0.7626389821857687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ДОХОДЫ!$A$5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ДОХОДЫ!$B$4:$E$4</c:f>
              <c:strCache>
                <c:ptCount val="4"/>
                <c:pt idx="0">
                  <c:v>  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ДОХОДЫ!$B$5:$E$5</c:f>
              <c:numCache>
                <c:formatCode>_-* #,##0_р_._-;\-* #,##0_р_._-;_-* "-"??_р_._-;_-@_-</c:formatCode>
                <c:ptCount val="4"/>
                <c:pt idx="0">
                  <c:v>215974</c:v>
                </c:pt>
                <c:pt idx="1">
                  <c:v>286970.81345999998</c:v>
                </c:pt>
                <c:pt idx="2">
                  <c:v>293370.98037</c:v>
                </c:pt>
                <c:pt idx="3">
                  <c:v>415899.29827999999</c:v>
                </c:pt>
              </c:numCache>
            </c:numRef>
          </c:val>
        </c:ser>
        <c:ser>
          <c:idx val="1"/>
          <c:order val="1"/>
          <c:tx>
            <c:strRef>
              <c:f>ДОХОДЫ!$A$6</c:f>
              <c:strCache>
                <c:ptCount val="1"/>
                <c:pt idx="0">
                  <c:v>Фонд финансовой поддержки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ДОХОДЫ!$B$4:$E$4</c:f>
              <c:strCache>
                <c:ptCount val="4"/>
                <c:pt idx="0">
                  <c:v>  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ДОХОДЫ!$B$6:$E$6</c:f>
              <c:numCache>
                <c:formatCode>_-* #,##0_р_._-;\-* #,##0_р_._-;_-* "-"??_р_._-;_-@_-</c:formatCode>
                <c:ptCount val="4"/>
                <c:pt idx="0">
                  <c:v>136978</c:v>
                </c:pt>
                <c:pt idx="1">
                  <c:v>57524.610999999997</c:v>
                </c:pt>
                <c:pt idx="2">
                  <c:v>53128.664580000004</c:v>
                </c:pt>
                <c:pt idx="3">
                  <c:v>56344.476000000002</c:v>
                </c:pt>
              </c:numCache>
            </c:numRef>
          </c:val>
        </c:ser>
        <c:ser>
          <c:idx val="2"/>
          <c:order val="2"/>
          <c:tx>
            <c:strRef>
              <c:f>ДОХОДЫ!$A$7</c:f>
              <c:strCache>
                <c:ptCount val="1"/>
                <c:pt idx="0">
                  <c:v>Собственные доходы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ДОХОДЫ!$B$4:$E$4</c:f>
              <c:strCache>
                <c:ptCount val="4"/>
                <c:pt idx="0">
                  <c:v>  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ДОХОДЫ!$B$7:$E$7</c:f>
              <c:numCache>
                <c:formatCode>_-* #,##0_р_._-;\-* #,##0_р_._-;_-* "-"??_р_._-;_-@_-</c:formatCode>
                <c:ptCount val="4"/>
                <c:pt idx="0">
                  <c:v>33883</c:v>
                </c:pt>
                <c:pt idx="1">
                  <c:v>34849.4</c:v>
                </c:pt>
                <c:pt idx="2">
                  <c:v>35440.866040000001</c:v>
                </c:pt>
                <c:pt idx="3">
                  <c:v>42160.41936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30384128"/>
        <c:axId val="30385664"/>
        <c:axId val="0"/>
      </c:bar3DChart>
      <c:catAx>
        <c:axId val="3038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0385664"/>
        <c:crosses val="autoZero"/>
        <c:auto val="1"/>
        <c:lblAlgn val="ctr"/>
        <c:lblOffset val="100"/>
        <c:noMultiLvlLbl val="0"/>
      </c:catAx>
      <c:valAx>
        <c:axId val="30385664"/>
        <c:scaling>
          <c:orientation val="minMax"/>
        </c:scaling>
        <c:delete val="0"/>
        <c:axPos val="l"/>
        <c:numFmt formatCode="_-* #,##0_р_._-;\-* #,##0_р_._-;_-* &quot;-&quot;??_р_._-;_-@_-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03841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87863088220989316"/>
          <c:y val="0.25016937602171185"/>
          <c:w val="0.12136911779010692"/>
          <c:h val="0.7309339140889107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600" dirty="0"/>
              <a:t>Фонд финансовой поддержки</a:t>
            </a:r>
          </a:p>
        </c:rich>
      </c:tx>
      <c:layout>
        <c:manualLayout>
          <c:xMode val="edge"/>
          <c:yMode val="edge"/>
          <c:x val="0.26923165944524685"/>
          <c:y val="9.369618653482945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дотаций'!$A$8</c:f>
              <c:strCache>
                <c:ptCount val="1"/>
                <c:pt idx="0">
                  <c:v>Фонд финансовой поддержки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'динамика дотаций'!$B$8:$C$8</c:f>
              <c:numCache>
                <c:formatCode>#,##0</c:formatCode>
                <c:ptCount val="2"/>
                <c:pt idx="0">
                  <c:v>53128.664580000004</c:v>
                </c:pt>
                <c:pt idx="1">
                  <c:v>56344.476000000002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679424"/>
        <c:axId val="34705792"/>
        <c:axId val="0"/>
      </c:bar3DChart>
      <c:catAx>
        <c:axId val="34679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705792"/>
        <c:crosses val="autoZero"/>
        <c:auto val="1"/>
        <c:lblAlgn val="ctr"/>
        <c:lblOffset val="100"/>
        <c:noMultiLvlLbl val="0"/>
      </c:catAx>
      <c:valAx>
        <c:axId val="3470579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4679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400" b="0" dirty="0"/>
              <a:t>Дотации на выравнивание уровня бюджетной обеспеченности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дотаций'!$A$9</c:f>
              <c:strCache>
                <c:ptCount val="1"/>
                <c:pt idx="0">
                  <c:v>Дотации на выравнивание уровня бюджетной обеспеченности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'динамика дотаций'!$B$9:$C$9</c:f>
              <c:numCache>
                <c:formatCode>#,##0</c:formatCode>
                <c:ptCount val="2"/>
                <c:pt idx="0">
                  <c:v>53058.3</c:v>
                </c:pt>
                <c:pt idx="1">
                  <c:v>56316.565999999999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730752"/>
        <c:axId val="34732288"/>
        <c:axId val="0"/>
      </c:bar3DChart>
      <c:catAx>
        <c:axId val="3473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732288"/>
        <c:crosses val="autoZero"/>
        <c:auto val="1"/>
        <c:lblAlgn val="ctr"/>
        <c:lblOffset val="100"/>
        <c:noMultiLvlLbl val="0"/>
      </c:catAx>
      <c:valAx>
        <c:axId val="3473228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47307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400" b="0" dirty="0"/>
              <a:t>Субсидии, субвенции</a:t>
            </a:r>
          </a:p>
        </c:rich>
      </c:tx>
      <c:layout>
        <c:manualLayout>
          <c:xMode val="edge"/>
          <c:yMode val="edge"/>
          <c:x val="0.26819582404676123"/>
          <c:y val="6.1457305303184245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дотаций'!$A$10</c:f>
              <c:strCache>
                <c:ptCount val="1"/>
                <c:pt idx="0">
                  <c:v>Субсидии, субвенции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'динамика дотаций'!$B$10:$C$10</c:f>
              <c:numCache>
                <c:formatCode>#,##0</c:formatCode>
                <c:ptCount val="2"/>
                <c:pt idx="0">
                  <c:v>70.364580000000004</c:v>
                </c:pt>
                <c:pt idx="1">
                  <c:v>27.91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5520640"/>
        <c:axId val="75530624"/>
        <c:axId val="0"/>
      </c:bar3DChart>
      <c:catAx>
        <c:axId val="7552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530624"/>
        <c:crosses val="autoZero"/>
        <c:auto val="1"/>
        <c:lblAlgn val="ctr"/>
        <c:lblOffset val="100"/>
        <c:noMultiLvlLbl val="0"/>
      </c:catAx>
      <c:valAx>
        <c:axId val="7553062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755206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дотаций'!$A$11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'динамика дотаций'!$B$11:$C$11</c:f>
              <c:numCache>
                <c:formatCode>#,##0</c:formatCode>
                <c:ptCount val="2"/>
                <c:pt idx="0">
                  <c:v>293370.98037</c:v>
                </c:pt>
                <c:pt idx="1">
                  <c:v>415899.29827999999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5559680"/>
        <c:axId val="75561216"/>
        <c:axId val="0"/>
      </c:bar3DChart>
      <c:catAx>
        <c:axId val="7555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561216"/>
        <c:crosses val="autoZero"/>
        <c:auto val="1"/>
        <c:lblAlgn val="ctr"/>
        <c:lblOffset val="100"/>
        <c:noMultiLvlLbl val="0"/>
      </c:catAx>
      <c:valAx>
        <c:axId val="7556121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755596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20"/>
      <c:depthPercent val="13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25461876378105"/>
          <c:y val="9.0969067250740943E-2"/>
          <c:w val="0.56336292180984016"/>
          <c:h val="0.7401274920866938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'дефицит-профицит'!$A$14</c:f>
              <c:strCache>
                <c:ptCount val="1"/>
                <c:pt idx="0">
                  <c:v>за счет целевых средств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579849946409433E-2"/>
                  <c:y val="-3.541389501815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00535905680600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617363344051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7181136120042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'дефицит-профицит'!$B$14:$E$14</c:f>
              <c:numCache>
                <c:formatCode>General</c:formatCode>
                <c:ptCount val="4"/>
                <c:pt idx="0">
                  <c:v>113380</c:v>
                </c:pt>
                <c:pt idx="1">
                  <c:v>66552</c:v>
                </c:pt>
                <c:pt idx="2">
                  <c:v>23590</c:v>
                </c:pt>
                <c:pt idx="3" formatCode="#,##0">
                  <c:v>102190</c:v>
                </c:pt>
              </c:numCache>
            </c:numRef>
          </c:val>
        </c:ser>
        <c:ser>
          <c:idx val="1"/>
          <c:order val="1"/>
          <c:tx>
            <c:strRef>
              <c:f>'дефицит-профицит'!$A$15</c:f>
              <c:strCache>
                <c:ptCount val="1"/>
                <c:pt idx="0">
                  <c:v>за счет собственных доходов, ФФП, дотации на сбалансированность, прочих безвозмездных перечислений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5744908896034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861736334405145E-2"/>
                  <c:y val="-3.541389501815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5744908896034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5744908896034297E-3"/>
                  <c:y val="3.5413895018157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'дефицит-профицит'!$B$15:$E$15</c:f>
              <c:numCache>
                <c:formatCode>General</c:formatCode>
                <c:ptCount val="4"/>
                <c:pt idx="0">
                  <c:v>224532</c:v>
                </c:pt>
                <c:pt idx="1">
                  <c:v>369050</c:v>
                </c:pt>
                <c:pt idx="2">
                  <c:v>361042</c:v>
                </c:pt>
                <c:pt idx="3" formatCode="#,##0">
                  <c:v>427374</c:v>
                </c:pt>
              </c:numCache>
            </c:numRef>
          </c:val>
        </c:ser>
        <c:ser>
          <c:idx val="2"/>
          <c:order val="2"/>
          <c:tx>
            <c:strRef>
              <c:f>'дефицит-профицит'!$A$13</c:f>
              <c:strCache>
                <c:ptCount val="1"/>
                <c:pt idx="0">
                  <c:v>    РАСХОДЫ - всего </c:v>
                </c:pt>
              </c:strCache>
            </c:strRef>
          </c:tx>
          <c:invertIfNegative val="0"/>
          <c:cat>
            <c:strRef>
              <c:f>'дефицит-профицит'!$B$8:$E$8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'дефицит-профицит'!$B$13:$E$13</c:f>
              <c:numCache>
                <c:formatCode>General</c:formatCode>
                <c:ptCount val="4"/>
                <c:pt idx="0">
                  <c:v>337912</c:v>
                </c:pt>
                <c:pt idx="1">
                  <c:v>435602</c:v>
                </c:pt>
                <c:pt idx="2">
                  <c:v>384632</c:v>
                </c:pt>
                <c:pt idx="3" formatCode="#,##0">
                  <c:v>529564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5687424"/>
        <c:axId val="75688960"/>
        <c:axId val="0"/>
      </c:bar3DChart>
      <c:catAx>
        <c:axId val="75687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688960"/>
        <c:crosses val="autoZero"/>
        <c:auto val="1"/>
        <c:lblAlgn val="ctr"/>
        <c:lblOffset val="600"/>
        <c:tickMarkSkip val="1"/>
        <c:noMultiLvlLbl val="0"/>
      </c:catAx>
      <c:valAx>
        <c:axId val="75688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6874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589870513570103"/>
          <c:y val="0.24728539344072231"/>
          <c:w val="0.34181548021171193"/>
          <c:h val="0.56429465456449812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20"/>
      <c:depthPercent val="8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96933185365252"/>
          <c:y val="2.8565038903903921E-2"/>
          <c:w val="0.47817125984251968"/>
          <c:h val="0.9427619831713894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'дефицит-профицит'!$A$12</c:f>
              <c:strCache>
                <c:ptCount val="1"/>
                <c:pt idx="0">
                  <c:v>    ПРОФИЦИТ (со знаком "+")        ДЕФИЦИТ (со знаком "-")                               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694103573228116E-3"/>
                  <c:y val="-1.39082602981233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233430853361971E-2"/>
                  <c:y val="0.149907546348521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465650842386763E-4"/>
                  <c:y val="-2.5557914223047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6294541908362599E-3"/>
                  <c:y val="0.166873373418922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'дефицит-профицит'!$B$12:$E$12</c:f>
              <c:numCache>
                <c:formatCode>0</c:formatCode>
                <c:ptCount val="4"/>
                <c:pt idx="0">
                  <c:v>48901</c:v>
                </c:pt>
                <c:pt idx="1">
                  <c:v>-56257</c:v>
                </c:pt>
                <c:pt idx="2">
                  <c:v>6854</c:v>
                </c:pt>
                <c:pt idx="3">
                  <c:v>-15130.706360000011</c:v>
                </c:pt>
              </c:numCache>
            </c:numRef>
          </c:val>
        </c:ser>
        <c:ser>
          <c:idx val="1"/>
          <c:order val="1"/>
          <c:tx>
            <c:strRef>
              <c:f>'дефицит-профицит'!$A$13</c:f>
              <c:strCache>
                <c:ptCount val="1"/>
                <c:pt idx="0">
                  <c:v>    РАСХОДЫ - всего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742729306487695E-3"/>
                  <c:y val="-1.2403100775193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742729306487695E-3"/>
                  <c:y val="-1.5503875968992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371364653243847E-3"/>
                  <c:y val="-9.30232558139534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9.30232558139534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'дефицит-профицит'!$B$8:$E$8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2016 год</c:v>
                </c:pt>
              </c:strCache>
            </c:strRef>
          </c:cat>
          <c:val>
            <c:numRef>
              <c:f>'дефицит-профицит'!$B$13:$E$13</c:f>
              <c:numCache>
                <c:formatCode>General</c:formatCode>
                <c:ptCount val="4"/>
                <c:pt idx="0">
                  <c:v>337912</c:v>
                </c:pt>
                <c:pt idx="1">
                  <c:v>435602</c:v>
                </c:pt>
                <c:pt idx="2">
                  <c:v>384632</c:v>
                </c:pt>
                <c:pt idx="3" formatCode="#,##0">
                  <c:v>529564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5338496"/>
        <c:axId val="75340032"/>
        <c:axId val="75523840"/>
      </c:bar3DChart>
      <c:catAx>
        <c:axId val="75338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340032"/>
        <c:crosses val="autoZero"/>
        <c:auto val="1"/>
        <c:lblAlgn val="ctr"/>
        <c:lblOffset val="100"/>
        <c:noMultiLvlLbl val="0"/>
      </c:catAx>
      <c:valAx>
        <c:axId val="75340032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338496"/>
        <c:crosses val="autoZero"/>
        <c:crossBetween val="between"/>
      </c:valAx>
      <c:serAx>
        <c:axId val="75523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340032"/>
        <c:crosses val="autoZero"/>
        <c:tickLblSkip val="6"/>
        <c:tickMarkSkip val="1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2.0134228187919462E-2"/>
          <c:y val="0.36256293797315914"/>
          <c:w val="0.33291867682490944"/>
          <c:h val="0.33039993170916854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925754081433058E-2"/>
          <c:y val="0.1754849337738412"/>
          <c:w val="0.72654357546727799"/>
          <c:h val="0.8245150662261587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9522884227177748"/>
          <c:y val="1.4094432699083862E-2"/>
          <c:w val="0.2011682347802477"/>
          <c:h val="0.96899224806201556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409848045052901E-2"/>
          <c:y val="0.11090409086471181"/>
          <c:w val="0.72654357546727799"/>
          <c:h val="0.82451506622615878"/>
        </c:manualLayout>
      </c:layout>
      <c:pie3DChart>
        <c:varyColors val="1"/>
        <c:ser>
          <c:idx val="0"/>
          <c:order val="0"/>
          <c:tx>
            <c:strRef>
              <c:f>'структура расходов'!$B$5</c:f>
              <c:strCache>
                <c:ptCount val="1"/>
                <c:pt idx="0">
                  <c:v> 2015 год, тыс. руб.</c:v>
                </c:pt>
              </c:strCache>
            </c:strRef>
          </c:tx>
          <c:explosion val="1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  <c:explosion val="6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Lbls>
            <c:dLbl>
              <c:idx val="3"/>
              <c:layout>
                <c:manualLayout>
                  <c:x val="0.10698026264914459"/>
                  <c:y val="-2.702906280836419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'структура расходов'!$A$6:$A$14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Средства массовой информации</c:v>
                </c:pt>
                <c:pt idx="8">
                  <c:v>Социальная политика</c:v>
                </c:pt>
              </c:strCache>
            </c:strRef>
          </c:cat>
          <c:val>
            <c:numRef>
              <c:f>'структура расходов'!$B$6:$B$14</c:f>
              <c:numCache>
                <c:formatCode>#,##0</c:formatCode>
                <c:ptCount val="9"/>
                <c:pt idx="0">
                  <c:v>39487.176169999999</c:v>
                </c:pt>
                <c:pt idx="1">
                  <c:v>350</c:v>
                </c:pt>
                <c:pt idx="2">
                  <c:v>98677.978909999991</c:v>
                </c:pt>
                <c:pt idx="3">
                  <c:v>153028.96470000001</c:v>
                </c:pt>
                <c:pt idx="4">
                  <c:v>22036.088210000002</c:v>
                </c:pt>
                <c:pt idx="5">
                  <c:v>54197.01</c:v>
                </c:pt>
                <c:pt idx="6">
                  <c:v>9556.1539999999986</c:v>
                </c:pt>
                <c:pt idx="7">
                  <c:v>5622.8029999999999</c:v>
                </c:pt>
                <c:pt idx="8">
                  <c:v>1675.6483000000001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9522884227177748"/>
          <c:y val="1.4094432699083862E-2"/>
          <c:w val="0.2011682347802477"/>
          <c:h val="0.96899224806201556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334533405758575E-2"/>
          <c:y val="6.0274040589297001E-2"/>
          <c:w val="0.76321180033576874"/>
          <c:h val="0.8750391577620702"/>
        </c:manualLayout>
      </c:layout>
      <c:pie3DChart>
        <c:varyColors val="1"/>
        <c:ser>
          <c:idx val="0"/>
          <c:order val="0"/>
          <c:tx>
            <c:strRef>
              <c:f>'структура расходов'!$C$5</c:f>
              <c:strCache>
                <c:ptCount val="1"/>
                <c:pt idx="0">
                  <c:v>2016 год, тыс. руб.</c:v>
                </c:pt>
              </c:strCache>
            </c:strRef>
          </c:tx>
          <c:explosion val="17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  <c:explosion val="18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Lbls>
            <c:dLbl>
              <c:idx val="3"/>
              <c:layout>
                <c:manualLayout>
                  <c:x val="0.10698026264914459"/>
                  <c:y val="-2.702906280836419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0003018146219175"/>
                  <c:y val="0.17716223698277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'структура расходов'!$A$6:$A$14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Физическая культура и спорт</c:v>
                </c:pt>
                <c:pt idx="7">
                  <c:v>Средства массовой информации</c:v>
                </c:pt>
                <c:pt idx="8">
                  <c:v>Социальная политика</c:v>
                </c:pt>
              </c:strCache>
            </c:strRef>
          </c:cat>
          <c:val>
            <c:numRef>
              <c:f>'структура расходов'!$C$6:$C$14</c:f>
              <c:numCache>
                <c:formatCode>#,##0</c:formatCode>
                <c:ptCount val="9"/>
                <c:pt idx="0">
                  <c:v>36847.84014</c:v>
                </c:pt>
                <c:pt idx="1">
                  <c:v>803.92639999999994</c:v>
                </c:pt>
                <c:pt idx="2">
                  <c:v>54233.666550000002</c:v>
                </c:pt>
                <c:pt idx="3">
                  <c:v>342967.28366999998</c:v>
                </c:pt>
                <c:pt idx="4">
                  <c:v>22665.120459999998</c:v>
                </c:pt>
                <c:pt idx="5">
                  <c:v>55585.3534</c:v>
                </c:pt>
                <c:pt idx="6">
                  <c:v>10017.030000000001</c:v>
                </c:pt>
                <c:pt idx="7">
                  <c:v>6120.57</c:v>
                </c:pt>
                <c:pt idx="8">
                  <c:v>323.38583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69743315133348"/>
          <c:y val="2.8912998737845156E-3"/>
          <c:w val="0.21259403196917981"/>
          <c:h val="0.91543248867497806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6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538436075408743E-2"/>
          <c:y val="0.22796078213531826"/>
          <c:w val="0.66908742835495505"/>
          <c:h val="0.7715213355923415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004201718934694"/>
          <c:y val="0.11634988139851501"/>
          <c:w val="0.35329146032954445"/>
          <c:h val="0.8798523446601260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450005550741993"/>
          <c:y val="8.1242532855436075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доходов'!$A$5</c:f>
              <c:strCache>
                <c:ptCount val="1"/>
                <c:pt idx="0">
                  <c:v>МБТ</c:v>
                </c:pt>
              </c:strCache>
            </c:strRef>
          </c:tx>
          <c:spPr>
            <a:gradFill>
              <a:gsLst>
                <a:gs pos="3000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2.4844720496894408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554865424430634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2015 год (тыс. руб.)</c:v>
                </c:pt>
                <c:pt idx="1">
                  <c:v>2016 год (тыс. руб.)</c:v>
                </c:pt>
              </c:strCache>
            </c:strRef>
          </c:cat>
          <c:val>
            <c:numRef>
              <c:f>'Динамика доходов'!$B$5:$C$5</c:f>
              <c:numCache>
                <c:formatCode>#,##0</c:formatCode>
                <c:ptCount val="2"/>
                <c:pt idx="0">
                  <c:v>293370.98037</c:v>
                </c:pt>
                <c:pt idx="1">
                  <c:v>415899.29827999999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016832"/>
        <c:axId val="34423552"/>
        <c:axId val="0"/>
      </c:bar3DChart>
      <c:catAx>
        <c:axId val="33016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423552"/>
        <c:crosses val="autoZero"/>
        <c:auto val="1"/>
        <c:lblAlgn val="ctr"/>
        <c:lblOffset val="100"/>
        <c:noMultiLvlLbl val="0"/>
      </c:catAx>
      <c:valAx>
        <c:axId val="3442355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3016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6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0180405380383166E-2"/>
          <c:y val="0.27620689899703815"/>
          <c:w val="0.55369686150988229"/>
          <c:h val="0.68054376936841532"/>
        </c:manualLayout>
      </c:layout>
      <c:pie3DChart>
        <c:varyColors val="1"/>
        <c:ser>
          <c:idx val="0"/>
          <c:order val="0"/>
          <c:tx>
            <c:strRef>
              <c:f>'Исполнение по разделам'!$C$4</c:f>
              <c:strCache>
                <c:ptCount val="1"/>
                <c:pt idx="0">
                  <c:v>Уд.вес в расходах, %</c:v>
                </c:pt>
              </c:strCache>
            </c:strRef>
          </c:tx>
          <c:explosion val="25"/>
          <c:dPt>
            <c:idx val="0"/>
            <c:bubble3D val="0"/>
            <c:explosion val="8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dLbl>
              <c:idx val="0"/>
              <c:layout>
                <c:manualLayout>
                  <c:x val="-7.9985182670090346E-2"/>
                  <c:y val="0.119200112517048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688516506904978E-4"/>
                  <c:y val="0.143381231872581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988415769034403E-3"/>
                  <c:y val="-7.8611241776918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'Исполнение по разделам'!$A$5:$A$12</c:f>
              <c:strCache>
                <c:ptCount val="8"/>
                <c:pt idx="0">
                  <c:v>Жилищно-коммунальное хозяйство</c:v>
                </c:pt>
                <c:pt idx="1">
                  <c:v>Культура, кинематография </c:v>
                </c:pt>
                <c:pt idx="2">
                  <c:v>Общегосударственные вопросы</c:v>
                </c:pt>
                <c:pt idx="3">
                  <c:v>Национальная экономика</c:v>
                </c:pt>
                <c:pt idx="4">
                  <c:v>Образование</c:v>
                </c:pt>
                <c:pt idx="5">
                  <c:v>Физическая культура и спорт</c:v>
                </c:pt>
                <c:pt idx="6">
                  <c:v>Средства массовой информации</c:v>
                </c:pt>
                <c:pt idx="7">
                  <c:v>Социальная политика</c:v>
                </c:pt>
              </c:strCache>
            </c:strRef>
          </c:cat>
          <c:val>
            <c:numRef>
              <c:f>'Исполнение по разделам'!$C$5:$C$12</c:f>
              <c:numCache>
                <c:formatCode>0.0%</c:formatCode>
                <c:ptCount val="8"/>
                <c:pt idx="0">
                  <c:v>0.64764064285678125</c:v>
                </c:pt>
                <c:pt idx="1">
                  <c:v>0.10496433835956087</c:v>
                </c:pt>
                <c:pt idx="2">
                  <c:v>6.9581444098077261E-2</c:v>
                </c:pt>
                <c:pt idx="3">
                  <c:v>0.10241188690965125</c:v>
                </c:pt>
                <c:pt idx="4">
                  <c:v>4.2799572682462171E-2</c:v>
                </c:pt>
                <c:pt idx="5">
                  <c:v>1.8915611073147771E-2</c:v>
                </c:pt>
                <c:pt idx="6">
                  <c:v>1.1557749319506485E-2</c:v>
                </c:pt>
                <c:pt idx="7">
                  <c:v>6.1066409772628032E-4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695367181424281"/>
          <c:y val="0.10884458464425939"/>
          <c:w val="0.28301253564418766"/>
          <c:h val="0.87985245087607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программы!$D$47</c:f>
              <c:strCache>
                <c:ptCount val="1"/>
                <c:pt idx="0">
                  <c:v>Доля %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программы!$A$48:$A$50</c:f>
              <c:strCache>
                <c:ptCount val="3"/>
                <c:pt idx="0">
                  <c:v>Местный бюджет</c:v>
                </c:pt>
                <c:pt idx="1">
                  <c:v>Районный бюджет</c:v>
                </c:pt>
                <c:pt idx="2">
                  <c:v>Краевой бюджет</c:v>
                </c:pt>
              </c:strCache>
            </c:strRef>
          </c:cat>
          <c:val>
            <c:numRef>
              <c:f>программы!$D$48:$D$50</c:f>
              <c:numCache>
                <c:formatCode>0.0</c:formatCode>
                <c:ptCount val="3"/>
                <c:pt idx="0">
                  <c:v>37.437165297418304</c:v>
                </c:pt>
                <c:pt idx="1">
                  <c:v>42.731295600679957</c:v>
                </c:pt>
                <c:pt idx="2">
                  <c:v>19.83153910190174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609472"/>
        <c:axId val="81611008"/>
      </c:barChart>
      <c:catAx>
        <c:axId val="81609472"/>
        <c:scaling>
          <c:orientation val="minMax"/>
        </c:scaling>
        <c:delete val="0"/>
        <c:axPos val="b"/>
        <c:majorTickMark val="out"/>
        <c:minorTickMark val="none"/>
        <c:tickLblPos val="nextTo"/>
        <c:crossAx val="81611008"/>
        <c:crosses val="autoZero"/>
        <c:auto val="1"/>
        <c:lblAlgn val="ctr"/>
        <c:lblOffset val="100"/>
        <c:noMultiLvlLbl val="0"/>
      </c:catAx>
      <c:valAx>
        <c:axId val="81611008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816094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936861153225412"/>
          <c:y val="2.7777777777777776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097308488612833E-2"/>
          <c:y val="0.16192147856517936"/>
          <c:w val="0.90890269151138714"/>
          <c:h val="0.68969123651210262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доходов'!$A$6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2.4844720496894408E-2"/>
                  <c:y val="-3.7037037037037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844720496894408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2015 год (тыс. руб.)</c:v>
                </c:pt>
                <c:pt idx="1">
                  <c:v>2016 год (тыс. руб.)</c:v>
                </c:pt>
              </c:strCache>
            </c:strRef>
          </c:cat>
          <c:val>
            <c:numRef>
              <c:f>'Динамика доходов'!$B$6:$C$6</c:f>
              <c:numCache>
                <c:formatCode>#,##0</c:formatCode>
                <c:ptCount val="2"/>
                <c:pt idx="0">
                  <c:v>35440.866040000001</c:v>
                </c:pt>
                <c:pt idx="1">
                  <c:v>42160.41936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7979520"/>
        <c:axId val="68012672"/>
        <c:axId val="0"/>
      </c:bar3DChart>
      <c:catAx>
        <c:axId val="67979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68012672"/>
        <c:crosses val="autoZero"/>
        <c:auto val="1"/>
        <c:lblAlgn val="ctr"/>
        <c:lblOffset val="100"/>
        <c:noMultiLvlLbl val="0"/>
      </c:catAx>
      <c:valAx>
        <c:axId val="6801267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679795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4227382594345886"/>
          <c:y val="2.7777637501557068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доходов'!$A$7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33CCFF"/>
            </a:solidFill>
          </c:spPr>
          <c:invertIfNegative val="0"/>
          <c:dLbls>
            <c:dLbl>
              <c:idx val="0"/>
              <c:layout>
                <c:manualLayout>
                  <c:x val="2.4844720496894408E-2"/>
                  <c:y val="-3.7037037037037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844720496894408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2015 год (тыс. руб.)</c:v>
                </c:pt>
                <c:pt idx="1">
                  <c:v>2016 год (тыс. руб.)</c:v>
                </c:pt>
              </c:strCache>
            </c:strRef>
          </c:cat>
          <c:val>
            <c:numRef>
              <c:f>'Динамика доходов'!$B$7:$C$7</c:f>
              <c:numCache>
                <c:formatCode>#,##0</c:formatCode>
                <c:ptCount val="2"/>
                <c:pt idx="0">
                  <c:v>25329.227910000001</c:v>
                </c:pt>
                <c:pt idx="1">
                  <c:v>29464.39255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8156800"/>
        <c:axId val="68349952"/>
        <c:axId val="0"/>
      </c:bar3DChart>
      <c:catAx>
        <c:axId val="68156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68349952"/>
        <c:crosses val="autoZero"/>
        <c:auto val="1"/>
        <c:lblAlgn val="ctr"/>
        <c:lblOffset val="100"/>
        <c:noMultiLvlLbl val="0"/>
      </c:catAx>
      <c:valAx>
        <c:axId val="6834995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68156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1696536665442662"/>
          <c:y val="2.7777842410479186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'Динамика доходов'!$A$8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844720496894408E-2"/>
                  <c:y val="-3.7037037037037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844720496894408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доходов'!$B$4:$C$4</c:f>
              <c:strCache>
                <c:ptCount val="2"/>
                <c:pt idx="0">
                  <c:v>2015 год (тыс. руб.)</c:v>
                </c:pt>
                <c:pt idx="1">
                  <c:v>2016 год (тыс. руб.)</c:v>
                </c:pt>
              </c:strCache>
            </c:strRef>
          </c:cat>
          <c:val>
            <c:numRef>
              <c:f>'Динамика доходов'!$B$8:$C$8</c:f>
              <c:numCache>
                <c:formatCode>#,##0</c:formatCode>
                <c:ptCount val="2"/>
                <c:pt idx="0">
                  <c:v>10111.638129999999</c:v>
                </c:pt>
                <c:pt idx="1">
                  <c:v>12696.026809999999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9275904"/>
        <c:axId val="59409152"/>
        <c:axId val="0"/>
      </c:bar3DChart>
      <c:catAx>
        <c:axId val="59275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9409152"/>
        <c:crosses val="autoZero"/>
        <c:auto val="1"/>
        <c:lblAlgn val="ctr"/>
        <c:lblOffset val="100"/>
        <c:noMultiLvlLbl val="0"/>
      </c:catAx>
      <c:valAx>
        <c:axId val="5940915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592759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>
        <c:manualLayout>
          <c:xMode val="edge"/>
          <c:yMode val="edge"/>
          <c:x val="0.26220372927317737"/>
          <c:y val="2.7118644067796609E-2"/>
        </c:manualLayout>
      </c:layout>
      <c:overlay val="0"/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доходы'!$A$9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'налоговые доходы'!$B$9:$C$9</c:f>
              <c:numCache>
                <c:formatCode>0</c:formatCode>
                <c:ptCount val="2"/>
                <c:pt idx="0">
                  <c:v>120.70726999999999</c:v>
                </c:pt>
                <c:pt idx="1">
                  <c:v>130.49644000000001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517376"/>
        <c:axId val="34518912"/>
        <c:axId val="0"/>
      </c:bar3DChart>
      <c:catAx>
        <c:axId val="34517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518912"/>
        <c:crosses val="autoZero"/>
        <c:auto val="1"/>
        <c:lblAlgn val="ctr"/>
        <c:lblOffset val="100"/>
        <c:noMultiLvlLbl val="0"/>
      </c:catAx>
      <c:valAx>
        <c:axId val="34518912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345173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015797788309633"/>
          <c:y val="3.6158192090395481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доходы'!$A$7</c:f>
              <c:strCache>
                <c:ptCount val="1"/>
                <c:pt idx="0">
                  <c:v>НДФЛ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'налоговые доходы'!$B$7:$C$7</c:f>
              <c:numCache>
                <c:formatCode>0</c:formatCode>
                <c:ptCount val="2"/>
                <c:pt idx="0">
                  <c:v>23808.616689999999</c:v>
                </c:pt>
                <c:pt idx="1">
                  <c:v>27641.21732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539776"/>
        <c:axId val="34566144"/>
        <c:axId val="0"/>
      </c:bar3DChart>
      <c:catAx>
        <c:axId val="3453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566144"/>
        <c:crosses val="autoZero"/>
        <c:auto val="1"/>
        <c:lblAlgn val="ctr"/>
        <c:lblOffset val="100"/>
        <c:noMultiLvlLbl val="0"/>
      </c:catAx>
      <c:valAx>
        <c:axId val="34566144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345397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'налоговые доходы'!$A$8</c:f>
              <c:strCache>
                <c:ptCount val="1"/>
                <c:pt idx="0">
                  <c:v>Налог на имущество ФЛ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'налоговые доходы'!$B$8:$C$8</c:f>
              <c:numCache>
                <c:formatCode>0</c:formatCode>
                <c:ptCount val="2"/>
                <c:pt idx="0">
                  <c:v>981.32376999999997</c:v>
                </c:pt>
                <c:pt idx="1">
                  <c:v>1162.18677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591104"/>
        <c:axId val="34592640"/>
        <c:axId val="0"/>
      </c:bar3DChart>
      <c:catAx>
        <c:axId val="34591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592640"/>
        <c:crosses val="autoZero"/>
        <c:auto val="1"/>
        <c:lblAlgn val="ctr"/>
        <c:lblOffset val="100"/>
        <c:noMultiLvlLbl val="0"/>
      </c:catAx>
      <c:valAx>
        <c:axId val="34592640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345911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/>
              <a:t>Акцизы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gradFill>
              <a:gsLst>
                <a:gs pos="0">
                  <a:srgbClr val="C00000"/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4.1666666666666664E-2"/>
                  <c:y val="-0.273148148148148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7222095583935746E-2"/>
                  <c:y val="-0.345634089438370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доходы'!$B$6:$C$6</c:f>
              <c:strCache>
                <c:ptCount val="2"/>
                <c:pt idx="0">
                  <c:v>2015 год, тыс. руб.</c:v>
                </c:pt>
                <c:pt idx="1">
                  <c:v>2016 год, тыс. руб.</c:v>
                </c:pt>
              </c:strCache>
            </c:strRef>
          </c:cat>
          <c:val>
            <c:numRef>
              <c:f>'налоговые доходы'!$B$10:$C$10</c:f>
              <c:numCache>
                <c:formatCode>0</c:formatCode>
                <c:ptCount val="2"/>
                <c:pt idx="0">
                  <c:v>418.58017999999998</c:v>
                </c:pt>
                <c:pt idx="1">
                  <c:v>530.49202000000002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34638080"/>
        <c:axId val="34652160"/>
        <c:axId val="0"/>
      </c:bar3DChart>
      <c:catAx>
        <c:axId val="3463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4652160"/>
        <c:crosses val="autoZero"/>
        <c:auto val="1"/>
        <c:lblAlgn val="ctr"/>
        <c:lblOffset val="100"/>
        <c:noMultiLvlLbl val="0"/>
      </c:catAx>
      <c:valAx>
        <c:axId val="34652160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extTo"/>
        <c:crossAx val="34638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EFA8F8-66C8-4673-9754-53ACC6FB62D4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79DFD0-BE50-41E2-8728-D74C429C2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20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33F531-FC88-4156-A0A6-01B39FD1C9F2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E569D1-EDCA-49F2-8242-EF68B6CBD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5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4756F6-9930-4A44-B9EE-AC7CB434B865}" type="slidenum">
              <a:rPr lang="ru-RU" sz="1200"/>
              <a:pPr algn="r"/>
              <a:t>1</a:t>
            </a:fld>
            <a:endParaRPr lang="ru-RU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A2EA9-1300-4B27-9ECE-12C5D0524F4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569D1-EDCA-49F2-8242-EF68B6CBD24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2123-53A8-44EB-A45A-3A9F7B25AFF4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86B2-F9F8-4FA0-80C5-1D8F5019E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3F22-7CA9-44F9-BFC2-5DD3EE15A5F1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727E-E86D-4E3A-AACC-C285B64F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6FAE-958D-4B26-BC5E-0372D6CBC533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0E4B-BF46-4F2A-AF76-77AC077DB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47B3-4F77-4FA9-B4C0-DD1320400523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0FA2-8708-47A6-992F-341A0983E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2021-8629-4FDA-9198-104361320C16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54DA-53A7-4263-8693-3EBF8E7F5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4436-F1CE-42E3-B8A5-2CDB16F9F155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ADB9-011B-46BC-A4A7-8FA284B09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820A-DDE9-4EDA-9823-F44A7710D355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DF89-C79A-4842-B137-BBE0C02A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CBBB-6281-4820-B2CC-87F366444C71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96D0-56ED-45B9-91F0-B149E5F56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4D98-F02E-4438-8C83-60F1BE9023AF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7C3-D7F1-4431-A458-82E32904C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DC16-233B-46E5-B50F-CA6F9ACA1093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422D2-79C6-4D7D-8FA6-8639420B1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F48842-D72D-4514-B3E9-AB119AC79398}" type="datetimeFigureOut">
              <a:rPr lang="ru-RU"/>
              <a:pPr>
                <a:defRPr/>
              </a:pPr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E47E36-20DE-4325-99FD-99EFA245F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75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6" r:id="rId8"/>
    <p:sldLayoutId id="2147484173" r:id="rId9"/>
    <p:sldLayoutId id="2147484174" r:id="rId10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4213" y="3213100"/>
            <a:ext cx="7772400" cy="1871663"/>
          </a:xfrm>
        </p:spPr>
        <p:txBody>
          <a:bodyPr wrap="square" numCol="1" anchor="b" anchorCtr="1" compatLnSpc="1">
            <a:prstTxWarp prst="textNoShape">
              <a:avLst/>
            </a:prstTxWarp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Исполнение бюджета города  Игарки </a:t>
            </a:r>
            <a:b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2016 год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3132138" y="404813"/>
            <a:ext cx="4248150" cy="17526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Публичные слушания об исполнении городского бюджета за 2016 год</a:t>
            </a:r>
          </a:p>
        </p:txBody>
      </p:sp>
      <p:pic>
        <p:nvPicPr>
          <p:cNvPr id="26628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063" y="188640"/>
            <a:ext cx="6687344" cy="707886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Расходование средств по приоритетным </a:t>
            </a:r>
            <a:r>
              <a:rPr lang="ru-RU" sz="20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направлениям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социально-экономической </a:t>
            </a:r>
            <a:r>
              <a:rPr lang="ru-RU" sz="20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политики </a:t>
            </a:r>
            <a:r>
              <a:rPr lang="ru-RU" sz="20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2016 </a:t>
            </a:r>
            <a:r>
              <a:rPr lang="ru-RU" sz="20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81772"/>
              </p:ext>
            </p:extLst>
          </p:nvPr>
        </p:nvGraphicFramePr>
        <p:xfrm>
          <a:off x="179512" y="906916"/>
          <a:ext cx="8856984" cy="56904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79847"/>
                <a:gridCol w="1045532"/>
                <a:gridCol w="1135922"/>
                <a:gridCol w="795683"/>
              </a:tblGrid>
              <a:tr h="4080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План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Кассовое исполнение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% исполнения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Муниципальная программа города </a:t>
                      </a:r>
                      <a:r>
                        <a:rPr lang="ru-RU" sz="1100" u="none" strike="noStrike" dirty="0" err="1">
                          <a:effectLst/>
                        </a:rPr>
                        <a:t>Игарки</a:t>
                      </a:r>
                      <a:r>
                        <a:rPr lang="ru-RU" sz="1100" u="none" strike="noStrike" dirty="0">
                          <a:effectLst/>
                        </a:rPr>
                        <a:t> "Развитие дополнительного образования детей" 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21 119 880,00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20 488 464,28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3015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Муниципальная программа города </a:t>
                      </a:r>
                      <a:r>
                        <a:rPr lang="ru-RU" sz="1100" u="none" strike="noStrike" dirty="0" err="1">
                          <a:effectLst/>
                        </a:rPr>
                        <a:t>Игарки</a:t>
                      </a:r>
                      <a:r>
                        <a:rPr lang="ru-RU" sz="1100" u="none" strike="noStrike" dirty="0">
                          <a:effectLst/>
                        </a:rPr>
                        <a:t> "Социальная поддержка населения" 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261 424,00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185 385,83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70,9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5863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Муниципальная программа города </a:t>
                      </a:r>
                      <a:r>
                        <a:rPr lang="ru-RU" sz="1100" u="none" strike="noStrike" dirty="0" err="1">
                          <a:effectLst/>
                        </a:rPr>
                        <a:t>Игарки</a:t>
                      </a:r>
                      <a:r>
                        <a:rPr lang="ru-RU" sz="1100" u="none" strike="noStrike" dirty="0">
                          <a:effectLst/>
                        </a:rPr>
                        <a:t> "Реформирование и модернизация жилищно-коммунального хозяйства и повышение энергетической эффективности" 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255 879 718,40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249 655 207,50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97,5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5438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Муниципальная программа города </a:t>
                      </a:r>
                      <a:r>
                        <a:rPr lang="ru-RU" sz="1100" u="none" strike="noStrike" dirty="0" err="1">
                          <a:effectLst/>
                        </a:rPr>
                        <a:t>Игарки</a:t>
                      </a:r>
                      <a:r>
                        <a:rPr lang="ru-RU" sz="1100" u="none" strike="noStrike" dirty="0">
                          <a:effectLst/>
                        </a:rPr>
                        <a:t> "Защита населения от чрезвычайных ситуаций природного и техногенного характера" 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1 038 807,74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941 926,40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90,6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Муниципальная программа города </a:t>
                      </a:r>
                      <a:r>
                        <a:rPr lang="ru-RU" sz="1100" u="none" strike="noStrike" dirty="0" err="1">
                          <a:effectLst/>
                        </a:rPr>
                        <a:t>Игарки</a:t>
                      </a:r>
                      <a:r>
                        <a:rPr lang="ru-RU" sz="1100" u="none" strike="noStrike" dirty="0">
                          <a:effectLst/>
                        </a:rPr>
                        <a:t> "Развитие культуры" 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56 315 706,80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55 585 353,40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98,7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Муниципальная программа города </a:t>
                      </a:r>
                      <a:r>
                        <a:rPr lang="ru-RU" sz="1100" u="none" strike="noStrike" dirty="0" err="1">
                          <a:effectLst/>
                        </a:rPr>
                        <a:t>Игарки</a:t>
                      </a:r>
                      <a:r>
                        <a:rPr lang="ru-RU" sz="1100" u="none" strike="noStrike" dirty="0">
                          <a:effectLst/>
                        </a:rPr>
                        <a:t> "Развитие спорта и молодежной политики" 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11 698 074,42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11 634 463,92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99,4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Муниципальная программа города Игарки "Развитие транспортной системы"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53 388 251,20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53 363 251,20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99,9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25 812 255,00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21 755 597,25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84,2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Муниципальная программа города Игарки "Управление муниципальными финансами и муниципальным имуществом"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4 775 619,94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4 765 654,61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99,7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5863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6 120 570,00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6 120 570,00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Муниципальная программа города Игарки "Развитие малого и среднего предпринимательства"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0,00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4080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ИТОГО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436 410 307,50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424 495 874,39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97,2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5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1789028"/>
              </p:ext>
            </p:extLst>
          </p:nvPr>
        </p:nvGraphicFramePr>
        <p:xfrm>
          <a:off x="1043608" y="3429000"/>
          <a:ext cx="756084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093665"/>
              </p:ext>
            </p:extLst>
          </p:nvPr>
        </p:nvGraphicFramePr>
        <p:xfrm>
          <a:off x="611560" y="1196752"/>
          <a:ext cx="8136904" cy="18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31380"/>
                <a:gridCol w="1026276"/>
                <a:gridCol w="1099582"/>
                <a:gridCol w="879666"/>
              </a:tblGrid>
              <a:tr h="4788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Наименование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План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Кассовое исполнение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Доля % 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ctr">
                    <a:noFill/>
                  </a:tcPr>
                </a:tc>
              </a:tr>
              <a:tr h="315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Местный бюджет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164584,14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158919,22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37,4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</a:tr>
              <a:tr h="315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Районный бюджет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183928,76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181392,59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42,7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</a:tr>
              <a:tr h="374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Краевой бюджет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87897,40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84184,07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19,8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</a:tr>
              <a:tr h="315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Итого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436410,31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424495,87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100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5812" marR="5812" marT="5812" marB="0" anchor="b">
                    <a:noFill/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192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Доля краевого, районного и местного бюджетов в программных расходах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1700" y="0"/>
            <a:ext cx="5646161" cy="461665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Кредиторская задолженность 2016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068571"/>
              </p:ext>
            </p:extLst>
          </p:nvPr>
        </p:nvGraphicFramePr>
        <p:xfrm>
          <a:off x="323528" y="448935"/>
          <a:ext cx="8536718" cy="62924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2704"/>
                <a:gridCol w="1194014"/>
              </a:tblGrid>
              <a:tr h="231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показателя</a:t>
                      </a:r>
                      <a:endParaRPr lang="ru-RU" sz="1300" b="0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тыс. руб.</a:t>
                      </a:r>
                      <a:endParaRPr lang="ru-RU" sz="1300" b="0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776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Непрограммных расходов Администрации города Игарки (поставка тепловой энергии, приобретение и монтаж узла учета тепловой энергии)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613,911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58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Перевозка пассажиров речным транспортом - судном на воздушной подушке в г. Игарке по маршруту "Город-Остров-Город</a:t>
                      </a:r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r>
                        <a:rPr lang="ru-RU" sz="13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рамках муниципальной программы города Игарки "Защита населения от чрезвычайных ситуаций природного и техногенного характера"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96,845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58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бюджетов муниципальных образований на проведение ремонта дворовых территорий многоквартирных домов, проездов к дворовым территориям многоквартирных домов городских округов с численностью населения менее 500 тысяч человек и городских поселений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979,100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30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проекта организации дорожного движения на автомобильных дорогах общего пользования в границах поселения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212,640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674">
                <a:tc>
                  <a:txBody>
                    <a:bodyPr/>
                    <a:lstStyle/>
                    <a:p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Обустройство снежного городка, выполнение работ по содержанию объектов уличного освещения, оказание услуг по очистке от снега памятников и мест массового отдыха населения, оказание услуг по содержанию мест захоронения, монтаж новогодней ели, иллюминации в рамках муниципальной программы города Игарки "Обеспечение комфортной среды проживания на территории города Игарки"</a:t>
                      </a:r>
                      <a:endParaRPr lang="ru-RU" sz="13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8665" marR="8665" marT="866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2 785,984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призов в рамках муниципальной программы города Игарки "Развитие спорта и молодежной политики"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63,001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 Игарского городского Совета депутатов (изготовление бланочной продукции)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4,204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5674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 концертов и концертных программ в рамках подпрограммы «Развитие-культурно-просветительской и досуговой деятельности» муниципальной программы города Игарки "Развитие культуры"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346,191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35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Библиотечное, библиографическое и информационное обслуживание пользователей библиотеки в рамках подпрограммы «Модернизация библиотечных технологий и сохранение библиотечного фонда» муниципальной программы города Игарки "Развитие культуры"</a:t>
                      </a: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317,439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940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стабильного функционирования ОУ; учебно-воспитательного процесса и культурно-просветительской деятельности учреждения через реализацию государственных образовательных требований, участие преподавателей и учащихся в выездных конкурсных мероприятиях, а так же повышение профессионального мастерства в рамках муниципальной программы города Игарки "Развитие дополнительного образования детей"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554,247</a:t>
                      </a:r>
                      <a:endParaRPr lang="ru-RU" sz="13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u="none" strike="noStrike" dirty="0">
                          <a:effectLst/>
                        </a:rPr>
                        <a:t>Итого:</a:t>
                      </a:r>
                      <a:endParaRPr lang="ru-RU" sz="1300" b="1" i="0" u="none" strike="noStrike" dirty="0">
                        <a:effectLst/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</a:rPr>
                        <a:t>5 973,562</a:t>
                      </a:r>
                      <a:endParaRPr lang="ru-RU" sz="1300" b="1" i="0" u="none" strike="noStrike" dirty="0">
                        <a:effectLst/>
                        <a:latin typeface="Arial Cyr"/>
                      </a:endParaRPr>
                    </a:p>
                  </a:txBody>
                  <a:tcPr marL="8665" marR="8665" marT="86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24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7464" y="2636912"/>
            <a:ext cx="7772400" cy="720079"/>
          </a:xfrm>
          <a:prstGeom prst="rect">
            <a:avLst/>
          </a:prstGeom>
          <a:effectLst/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  <a:noAutofit/>
          </a:bodyPr>
          <a:lstStyle>
            <a:lvl1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2pPr>
            <a:lvl3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3pPr>
            <a:lvl4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4pPr>
            <a:lvl5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buFont typeface="Georgia" pitchFamily="18" charset="0"/>
              <a:buNone/>
            </a:pPr>
            <a:r>
              <a:rPr lang="ru-RU" sz="5400" i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Gautami" pitchFamily="34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5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3076" y="404664"/>
            <a:ext cx="5657319" cy="523220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Доходы бюджета города Игарки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933584"/>
              </p:ext>
            </p:extLst>
          </p:nvPr>
        </p:nvGraphicFramePr>
        <p:xfrm>
          <a:off x="248737" y="1124744"/>
          <a:ext cx="8499727" cy="240294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95071"/>
                <a:gridCol w="936104"/>
                <a:gridCol w="936104"/>
                <a:gridCol w="864096"/>
                <a:gridCol w="864096"/>
                <a:gridCol w="1152128"/>
                <a:gridCol w="1152128"/>
              </a:tblGrid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Показатели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2013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2014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2016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% исполнения 2016 г. к 2015 г.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Динамика роста в 2016 г. к 2015 году в 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6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МБТ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215 974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286 971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293 371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415 899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141,8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41,8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1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Фонд финансовой поддержки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136 978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57 525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53 129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56 344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106,1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Собственные доходы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33 883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34 849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35 441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42 160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119,0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19,0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14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ДОХОДЫ - всего</a:t>
                      </a:r>
                    </a:p>
                    <a:p>
                      <a:pPr algn="l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 386 835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 379 345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 391 486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 514 433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131,4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31,4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9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Дотации на выравнивание уровня бюджетной обеспеченности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49 113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57 495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53 058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56 317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106,1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32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Дотация на сбалансированность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87 865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65 564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    80 489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     80 386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-0,1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280596"/>
              </p:ext>
            </p:extLst>
          </p:nvPr>
        </p:nvGraphicFramePr>
        <p:xfrm>
          <a:off x="0" y="2708920"/>
          <a:ext cx="896448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6119" y="189221"/>
            <a:ext cx="6591228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Анализ исполнения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в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2015-2016 </a:t>
            </a: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гг. (тыс.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руб.)</a:t>
            </a:r>
            <a:endParaRPr lang="ru-RU" sz="2800" b="1" i="1" dirty="0">
              <a:ln w="50800"/>
              <a:solidFill>
                <a:schemeClr val="bg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275482"/>
              </p:ext>
            </p:extLst>
          </p:nvPr>
        </p:nvGraphicFramePr>
        <p:xfrm>
          <a:off x="251519" y="1123134"/>
          <a:ext cx="8676696" cy="52769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2189"/>
                <a:gridCol w="1045372"/>
                <a:gridCol w="1045372"/>
                <a:gridCol w="1042186"/>
                <a:gridCol w="841398"/>
                <a:gridCol w="841398"/>
                <a:gridCol w="841398"/>
                <a:gridCol w="697383"/>
              </a:tblGrid>
              <a:tr h="24275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2015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2016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Темп роста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9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исполнение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 план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исполнение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2016 исполнение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2016 исполнение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2015 исполнение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2016 план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Доходы, всего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391 486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520 833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514 433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122 947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-6 400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1" u="none" strike="noStrike">
                          <a:effectLst/>
                          <a:latin typeface="Arial Cyr"/>
                        </a:rPr>
                        <a:t>собственные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35 441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38 499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42 160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6 720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19%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3 662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baseline="0" dirty="0" smtClean="0">
                          <a:effectLst/>
                          <a:latin typeface="Arial Cyr"/>
                        </a:rPr>
                        <a:t>в % к межбюджетным трансфертам</a:t>
                      </a:r>
                      <a:endParaRPr lang="ru-RU" sz="1000" b="0" i="1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25 329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25 941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29 464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4 135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3 523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 % к собственным доходам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71%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67%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70%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10 112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12 557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12 696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2 584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139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 % к собственным доходам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550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Межбюджетные трансферты из бюджетов других уровней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356 045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482 335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472 273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116 228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33%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-10 062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 % к собственным доходам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91%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93%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92%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 том числе: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дотации субсидии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53 129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56 344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56 344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3 216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effectLst/>
                          <a:latin typeface="Arial Cyr"/>
                        </a:rPr>
                        <a:t>МБТ</a:t>
                      </a:r>
                      <a:endParaRPr lang="ru-RU" sz="100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293 371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425 940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415 899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122 528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-10 041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-2%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1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п</a:t>
                      </a:r>
                      <a:r>
                        <a:rPr lang="ru-RU" sz="1000" b="1" i="0" u="none" strike="noStrike" dirty="0" smtClean="0">
                          <a:effectLst/>
                          <a:latin typeface="Arial Cyr"/>
                        </a:rPr>
                        <a:t>рочие </a:t>
                      </a:r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безвозмездные поступления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9 546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90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возврат остатков прошлых лет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Расходы, всего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384 632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542 538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529 564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144 932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38%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-12 974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Дефицит (профицит)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6 854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-21 704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-15 131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-21 985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-321%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6 574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Arial Cyr"/>
                        </a:rPr>
                        <a:t>-30%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88" y="189221"/>
            <a:ext cx="9084090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Динамика доходов местного бюджета за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2015-2016 </a:t>
            </a: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(в разрезе видов дохода)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444304"/>
              </p:ext>
            </p:extLst>
          </p:nvPr>
        </p:nvGraphicFramePr>
        <p:xfrm>
          <a:off x="1043608" y="1169056"/>
          <a:ext cx="7416825" cy="16376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8273"/>
                <a:gridCol w="1368152"/>
                <a:gridCol w="1368152"/>
                <a:gridCol w="1080120"/>
                <a:gridCol w="1152128"/>
              </a:tblGrid>
              <a:tr h="5458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2015 год (тыс. руб.)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2016 год (тыс. руб.)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Темп роста, 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Темп роста,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МБТ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293 371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415 899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122 528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35 441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42 160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6 720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25 329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29 464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4 135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2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10 112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12 696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2 584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942341"/>
              </p:ext>
            </p:extLst>
          </p:nvPr>
        </p:nvGraphicFramePr>
        <p:xfrm>
          <a:off x="-252536" y="2708920"/>
          <a:ext cx="3044638" cy="265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955593"/>
              </p:ext>
            </p:extLst>
          </p:nvPr>
        </p:nvGraphicFramePr>
        <p:xfrm>
          <a:off x="2123728" y="4365104"/>
          <a:ext cx="2592288" cy="248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879419"/>
              </p:ext>
            </p:extLst>
          </p:nvPr>
        </p:nvGraphicFramePr>
        <p:xfrm>
          <a:off x="4211960" y="2852936"/>
          <a:ext cx="295232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157250"/>
              </p:ext>
            </p:extLst>
          </p:nvPr>
        </p:nvGraphicFramePr>
        <p:xfrm>
          <a:off x="6228184" y="4293096"/>
          <a:ext cx="3044638" cy="2578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417" y="189221"/>
            <a:ext cx="8306633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Динамика налоговых доходов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за </a:t>
            </a:r>
            <a:r>
              <a:rPr lang="ru-RU" sz="28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2015-2016 </a:t>
            </a: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гг. (в разрезе видов налогов)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054574"/>
              </p:ext>
            </p:extLst>
          </p:nvPr>
        </p:nvGraphicFramePr>
        <p:xfrm>
          <a:off x="827586" y="1412776"/>
          <a:ext cx="7920878" cy="1800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246"/>
                <a:gridCol w="1440160"/>
                <a:gridCol w="1368152"/>
                <a:gridCol w="1440160"/>
                <a:gridCol w="1440160"/>
              </a:tblGrid>
              <a:tr h="6453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2015 год, 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2016 год, 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Темп роста, 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Arial Cyr"/>
                        </a:rPr>
                        <a:t>Темп роста,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НДФЛ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23809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27641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3833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981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1162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15439"/>
              </p:ext>
            </p:extLst>
          </p:nvPr>
        </p:nvGraphicFramePr>
        <p:xfrm>
          <a:off x="1835696" y="4656134"/>
          <a:ext cx="3232790" cy="2201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344701"/>
              </p:ext>
            </p:extLst>
          </p:nvPr>
        </p:nvGraphicFramePr>
        <p:xfrm>
          <a:off x="0" y="3140968"/>
          <a:ext cx="3103240" cy="2215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547314"/>
              </p:ext>
            </p:extLst>
          </p:nvPr>
        </p:nvGraphicFramePr>
        <p:xfrm>
          <a:off x="4427984" y="3140968"/>
          <a:ext cx="3024337" cy="2441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4503511"/>
              </p:ext>
            </p:extLst>
          </p:nvPr>
        </p:nvGraphicFramePr>
        <p:xfrm>
          <a:off x="6300192" y="4509120"/>
          <a:ext cx="3026994" cy="2348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0788" y="189221"/>
            <a:ext cx="5261890" cy="95410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Межбюджетные трансферты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из бюджетов других уровней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406268"/>
              </p:ext>
            </p:extLst>
          </p:nvPr>
        </p:nvGraphicFramePr>
        <p:xfrm>
          <a:off x="197501" y="1143328"/>
          <a:ext cx="8748464" cy="1509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352"/>
                <a:gridCol w="1062131"/>
                <a:gridCol w="1080120"/>
                <a:gridCol w="1224136"/>
                <a:gridCol w="1152128"/>
                <a:gridCol w="1061597"/>
              </a:tblGrid>
              <a:tr h="55748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2015 год, тыс. руб.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2016 год, тыс. руб.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% исполнения 2016 г. к 2015 г.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Темп роста, тыс. рублей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Темп роста, 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9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Фонд финансовой поддержки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53 129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56 344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3 216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11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Дотации на выравнивание уровня бюджетной обеспеченности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53 058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1" u="none" strike="noStrike" dirty="0">
                          <a:effectLst/>
                          <a:latin typeface="Times New Roman"/>
                        </a:rPr>
                        <a:t>56 317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>
                          <a:effectLst/>
                          <a:latin typeface="Times New Roman"/>
                        </a:rPr>
                        <a:t>106%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3 258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>
                          <a:effectLst/>
                          <a:latin typeface="Times New Roman"/>
                        </a:rPr>
                        <a:t>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05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Субсидии, субвенции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>
                          <a:effectLst/>
                          <a:latin typeface="Times New Roman"/>
                        </a:rPr>
                        <a:t>40%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1" u="none" strike="noStrike" dirty="0">
                          <a:effectLst/>
                          <a:latin typeface="Times New Roman"/>
                        </a:rPr>
                        <a:t>-42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-60%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69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Прочие межбюджетные трансферты</a:t>
                      </a:r>
                    </a:p>
                  </a:txBody>
                  <a:tcPr marL="114300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293 371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415 899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122 528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381944"/>
              </p:ext>
            </p:extLst>
          </p:nvPr>
        </p:nvGraphicFramePr>
        <p:xfrm>
          <a:off x="1475656" y="2420888"/>
          <a:ext cx="345638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909256"/>
              </p:ext>
            </p:extLst>
          </p:nvPr>
        </p:nvGraphicFramePr>
        <p:xfrm>
          <a:off x="-252536" y="4725145"/>
          <a:ext cx="3456384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081442"/>
              </p:ext>
            </p:extLst>
          </p:nvPr>
        </p:nvGraphicFramePr>
        <p:xfrm>
          <a:off x="2771801" y="4653137"/>
          <a:ext cx="3024335" cy="2088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6467787"/>
              </p:ext>
            </p:extLst>
          </p:nvPr>
        </p:nvGraphicFramePr>
        <p:xfrm>
          <a:off x="5508104" y="3645024"/>
          <a:ext cx="3384376" cy="2328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2094" y="404664"/>
            <a:ext cx="5579283" cy="523220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Расходы бюджета города Игарки</a:t>
            </a:r>
          </a:p>
        </p:txBody>
      </p:sp>
      <p:pic>
        <p:nvPicPr>
          <p:cNvPr id="12" name="cha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22" y="3627022"/>
            <a:ext cx="3820290" cy="396044"/>
          </a:xfrm>
          <a:prstGeom prst="rect">
            <a:avLst/>
          </a:prstGeom>
        </p:spPr>
      </p:pic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947224"/>
              </p:ext>
            </p:extLst>
          </p:nvPr>
        </p:nvGraphicFramePr>
        <p:xfrm>
          <a:off x="899592" y="951661"/>
          <a:ext cx="7109857" cy="2785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765299"/>
              </p:ext>
            </p:extLst>
          </p:nvPr>
        </p:nvGraphicFramePr>
        <p:xfrm>
          <a:off x="827584" y="3846815"/>
          <a:ext cx="7128792" cy="2834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541" y="15935"/>
            <a:ext cx="8586389" cy="461665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Структура расходов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бюджета города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Игарки в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2015-2016 гг.</a:t>
            </a:r>
            <a:endParaRPr lang="ru-RU" sz="2400" b="1" i="1" dirty="0">
              <a:ln w="50800"/>
              <a:solidFill>
                <a:schemeClr val="bg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008850"/>
              </p:ext>
            </p:extLst>
          </p:nvPr>
        </p:nvGraphicFramePr>
        <p:xfrm>
          <a:off x="-252535" y="3068961"/>
          <a:ext cx="5256583" cy="3789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889125"/>
              </p:ext>
            </p:extLst>
          </p:nvPr>
        </p:nvGraphicFramePr>
        <p:xfrm>
          <a:off x="278541" y="477601"/>
          <a:ext cx="8469923" cy="2447589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4356923"/>
                <a:gridCol w="1327427"/>
                <a:gridCol w="1642774"/>
                <a:gridCol w="1142799"/>
              </a:tblGrid>
              <a:tr h="1771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228600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Исполнение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Темп роста, %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8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Наименование показателей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 2015 год, тыс. руб.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2016 год, тыс. руб.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30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39 487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36 848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-7%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8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350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804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130%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239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Национальная экономика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98 678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54 234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-45%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1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Жилищно-коммунальное хозяйство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153 029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342 967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124%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71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Образование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22 036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22 665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29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Культура, кинематография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54 197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55 585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3%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71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Физическая культура и спорт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9 556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10 017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5%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076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5 623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6 121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9%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71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Социальная политика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1 676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323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-81%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71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Итого расходов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384 632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529 564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137,68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1329420"/>
              </p:ext>
            </p:extLst>
          </p:nvPr>
        </p:nvGraphicFramePr>
        <p:xfrm>
          <a:off x="-468560" y="2924944"/>
          <a:ext cx="532859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040036"/>
              </p:ext>
            </p:extLst>
          </p:nvPr>
        </p:nvGraphicFramePr>
        <p:xfrm>
          <a:off x="4201294" y="2924944"/>
          <a:ext cx="519524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895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134" y="250775"/>
            <a:ext cx="7525202" cy="830997"/>
          </a:xfrm>
          <a:prstGeom prst="rect">
            <a:avLst/>
          </a:prstGeom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Исполнение бюджета города Игарки по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разделам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функциональной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классификации расходов за </a:t>
            </a:r>
            <a:r>
              <a:rPr lang="ru-RU" sz="2400" b="1" i="1" dirty="0" smtClean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2016 </a:t>
            </a:r>
            <a:r>
              <a:rPr lang="ru-RU" sz="2400" b="1" i="1" dirty="0">
                <a:ln w="50800"/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год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693264"/>
              </p:ext>
            </p:extLst>
          </p:nvPr>
        </p:nvGraphicFramePr>
        <p:xfrm>
          <a:off x="179512" y="3212976"/>
          <a:ext cx="878497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403298"/>
              </p:ext>
            </p:extLst>
          </p:nvPr>
        </p:nvGraphicFramePr>
        <p:xfrm>
          <a:off x="395536" y="1081769"/>
          <a:ext cx="8352928" cy="2275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26165"/>
                <a:gridCol w="2560939"/>
                <a:gridCol w="2065824"/>
              </a:tblGrid>
              <a:tr h="33739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Наименование показателей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Исполнение (тыс. рублей)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Уд.вес в расходах, 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Жилищно-коммунальное хозяйство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342 967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64,8%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Культура, кинематография 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55 585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10,5%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Общегосударственные вопросы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36 848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7,0%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Национальная экономика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54 234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10,2%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Образование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22 665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4,3%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Физическая культура и спорт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10 017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1,9%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Средства массовой информации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6 121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1,2%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Социальная политика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323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0,1%</a:t>
                      </a:r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0569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Итого расходов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529 564</a:t>
                      </a:r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100%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643385"/>
              </p:ext>
            </p:extLst>
          </p:nvPr>
        </p:nvGraphicFramePr>
        <p:xfrm>
          <a:off x="611560" y="3356992"/>
          <a:ext cx="799288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56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2852</TotalTime>
  <Words>1512</Words>
  <Application>Microsoft Office PowerPoint</Application>
  <PresentationFormat>Экран (4:3)</PresentationFormat>
  <Paragraphs>527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Исполнение бюджета города  Игарки  за 2016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Доля краевого, районного и местного бюджетов в программных расходах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Oracle</dc:creator>
  <cp:lastModifiedBy>Пантюхин И.В.</cp:lastModifiedBy>
  <cp:revision>230</cp:revision>
  <cp:lastPrinted>2016-03-17T10:50:50Z</cp:lastPrinted>
  <dcterms:created xsi:type="dcterms:W3CDTF">2014-04-16T07:33:25Z</dcterms:created>
  <dcterms:modified xsi:type="dcterms:W3CDTF">2017-05-18T06:35:44Z</dcterms:modified>
</cp:coreProperties>
</file>