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1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3.xml" ContentType="application/vnd.openxmlformats-officedocument.presentationml.notesSlide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15"/>
  </p:notesMasterIdLst>
  <p:handoutMasterIdLst>
    <p:handoutMasterId r:id="rId16"/>
  </p:handoutMasterIdLst>
  <p:sldIdLst>
    <p:sldId id="278" r:id="rId2"/>
    <p:sldId id="269" r:id="rId3"/>
    <p:sldId id="274" r:id="rId4"/>
    <p:sldId id="275" r:id="rId5"/>
    <p:sldId id="276" r:id="rId6"/>
    <p:sldId id="277" r:id="rId7"/>
    <p:sldId id="271" r:id="rId8"/>
    <p:sldId id="279" r:id="rId9"/>
    <p:sldId id="280" r:id="rId10"/>
    <p:sldId id="282" r:id="rId11"/>
    <p:sldId id="284" r:id="rId12"/>
    <p:sldId id="286" r:id="rId13"/>
    <p:sldId id="283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AFE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88;&#1072;&#1089;&#1093;&#1086;&#1076;&#1086;&#1074;%20-%20&#1089;%20&#1075;&#1088;&#1072;&#1092;&#1080;&#1082;&#1072;&#1084;&#1080;%202017.xls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88;&#1072;&#1089;&#1093;&#1086;&#1076;&#1086;&#1074;%20-%20&#1089;%20&#1075;&#1088;&#1072;&#1092;&#1080;&#1082;&#1072;&#1084;&#1080;%202017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55\User\&#1055;&#1091;&#1073;&#1083;&#1080;&#1095;&#1085;&#1099;&#1077;%20&#1089;&#1083;&#1091;&#1096;&#1072;&#1085;&#1080;&#1103;%20&#1087;&#1086;%20&#1086;&#1090;&#1095;&#1077;&#1090;&#1091;%20&#1079;&#1072;%202015%20&#1075;&#1086;&#1076;\&#1057;&#1090;&#1088;&#1091;&#1082;&#1090;&#1091;&#1088;&#1072;%20&#1088;&#1072;&#1089;&#1093;&#1086;&#1076;&#1086;&#1074;%20-%20&#1089;%20&#1075;&#1088;&#1072;&#1092;&#1080;&#1082;&#1072;&#1084;&#1080;%202015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88;&#1072;&#1089;&#1093;&#1086;&#1076;&#1086;&#1074;%20-%20&#1089;%20&#1075;&#1088;&#1072;&#1092;&#1080;&#1082;&#1072;&#1084;&#1080;%202017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88;&#1072;&#1089;&#1093;&#1086;&#1076;&#1086;&#1074;%20-%20&#1089;%20&#1075;&#1088;&#1072;&#1092;&#1080;&#1082;&#1072;&#1084;&#1080;%202017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88;&#1072;&#1089;&#1093;&#1086;&#1076;&#1086;&#1074;%20-%20&#1089;%20&#1075;&#1088;&#1072;&#1092;&#1080;&#1082;&#1072;&#1084;&#1080;%202017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6702431609586"/>
          <c:y val="4.2668207945554926E-2"/>
          <c:w val="0.82266309513008795"/>
          <c:h val="0.7047722654530104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ДОХОДЫ!$A$5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invertIfNegative val="0"/>
          <c:cat>
            <c:strRef>
              <c:f>ДОХОДЫ!$B$4:$E$4</c:f>
              <c:strCache>
                <c:ptCount val="4"/>
                <c:pt idx="0">
                  <c:v>  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ДОХОДЫ!$B$5:$E$5</c:f>
              <c:numCache>
                <c:formatCode>_-* #,##0_р_._-;\-* #,##0_р_._-;_-* "-"??_р_._-;_-@_-</c:formatCode>
                <c:ptCount val="4"/>
                <c:pt idx="0">
                  <c:v>286970.81345999998</c:v>
                </c:pt>
                <c:pt idx="1">
                  <c:v>293370.98037</c:v>
                </c:pt>
                <c:pt idx="2">
                  <c:v>415928.39828000002</c:v>
                </c:pt>
                <c:pt idx="3">
                  <c:v>341997.66746000003</c:v>
                </c:pt>
              </c:numCache>
            </c:numRef>
          </c:val>
        </c:ser>
        <c:ser>
          <c:idx val="1"/>
          <c:order val="1"/>
          <c:tx>
            <c:strRef>
              <c:f>ДОХОДЫ!$A$6</c:f>
              <c:strCache>
                <c:ptCount val="1"/>
                <c:pt idx="0">
                  <c:v>Субвенции бюджетам городских поселений</c:v>
                </c:pt>
              </c:strCache>
            </c:strRef>
          </c:tx>
          <c:invertIfNegative val="0"/>
          <c:cat>
            <c:strRef>
              <c:f>ДОХОДЫ!$B$4:$E$4</c:f>
              <c:strCache>
                <c:ptCount val="4"/>
                <c:pt idx="0">
                  <c:v>  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ДОХОДЫ!$B$6:$E$6</c:f>
              <c:numCache>
                <c:formatCode>_-* #,##0_р_._-;\-* #,##0_р_._-;_-* "-"??_р_._-;_-@_-</c:formatCode>
                <c:ptCount val="4"/>
                <c:pt idx="0">
                  <c:v>29.8</c:v>
                </c:pt>
                <c:pt idx="1">
                  <c:v>70.364580000000004</c:v>
                </c:pt>
                <c:pt idx="2">
                  <c:v>27.91</c:v>
                </c:pt>
                <c:pt idx="3">
                  <c:v>537.21799999999996</c:v>
                </c:pt>
              </c:numCache>
            </c:numRef>
          </c:val>
        </c:ser>
        <c:ser>
          <c:idx val="2"/>
          <c:order val="2"/>
          <c:tx>
            <c:strRef>
              <c:f>ДОХОДЫ!$A$7</c:f>
              <c:strCache>
                <c:ptCount val="1"/>
                <c:pt idx="0">
                  <c:v>Фонд финансовой поддержки</c:v>
                </c:pt>
              </c:strCache>
            </c:strRef>
          </c:tx>
          <c:invertIfNegative val="0"/>
          <c:cat>
            <c:strRef>
              <c:f>ДОХОДЫ!$B$4:$E$4</c:f>
              <c:strCache>
                <c:ptCount val="4"/>
                <c:pt idx="0">
                  <c:v>  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ДОХОДЫ!$B$7:$E$7</c:f>
              <c:numCache>
                <c:formatCode>_-* #,##0_р_._-;\-* #,##0_р_._-;_-* "-"??_р_._-;_-@_-</c:formatCode>
                <c:ptCount val="4"/>
                <c:pt idx="0">
                  <c:v>57494.810999999994</c:v>
                </c:pt>
                <c:pt idx="1">
                  <c:v>53058.299999999996</c:v>
                </c:pt>
                <c:pt idx="2">
                  <c:v>56316.565999999999</c:v>
                </c:pt>
                <c:pt idx="3">
                  <c:v>47807.101000000002</c:v>
                </c:pt>
              </c:numCache>
            </c:numRef>
          </c:val>
        </c:ser>
        <c:ser>
          <c:idx val="3"/>
          <c:order val="3"/>
          <c:tx>
            <c:strRef>
              <c:f>ДОХОДЫ!$A$8</c:f>
              <c:strCache>
                <c:ptCount val="1"/>
                <c:pt idx="0">
                  <c:v>Собственные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8101403367105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50845028059212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206760224473705E-2"/>
                  <c:y val="-1.4827643241455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15084502805920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ДОХОДЫ!$B$4:$E$4</c:f>
              <c:strCache>
                <c:ptCount val="4"/>
                <c:pt idx="0">
                  <c:v>  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ДОХОДЫ!$B$8:$E$8</c:f>
              <c:numCache>
                <c:formatCode>_-* #,##0_р_._-;\-* #,##0_р_._-;_-* "-"??_р_._-;_-@_-</c:formatCode>
                <c:ptCount val="4"/>
                <c:pt idx="0">
                  <c:v>34849.4</c:v>
                </c:pt>
                <c:pt idx="1">
                  <c:v>35440.866040000001</c:v>
                </c:pt>
                <c:pt idx="2">
                  <c:v>42160.41936</c:v>
                </c:pt>
                <c:pt idx="3">
                  <c:v>35682.762840000003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34804608"/>
        <c:axId val="134806144"/>
        <c:axId val="0"/>
      </c:bar3DChart>
      <c:catAx>
        <c:axId val="134804608"/>
        <c:scaling>
          <c:orientation val="minMax"/>
        </c:scaling>
        <c:delete val="0"/>
        <c:axPos val="b"/>
        <c:majorTickMark val="none"/>
        <c:minorTickMark val="none"/>
        <c:tickLblPos val="nextTo"/>
        <c:crossAx val="134806144"/>
        <c:crosses val="autoZero"/>
        <c:auto val="1"/>
        <c:lblAlgn val="ctr"/>
        <c:lblOffset val="100"/>
        <c:noMultiLvlLbl val="0"/>
      </c:catAx>
      <c:valAx>
        <c:axId val="134806144"/>
        <c:scaling>
          <c:orientation val="minMax"/>
        </c:scaling>
        <c:delete val="0"/>
        <c:axPos val="l"/>
        <c:numFmt formatCode="_-* #,##0_р_._-;\-* #,##0_р_._-;_-* &quot;-&quot;??_р_._-;_-@_-" sourceLinked="1"/>
        <c:majorTickMark val="none"/>
        <c:minorTickMark val="none"/>
        <c:tickLblPos val="nextTo"/>
        <c:crossAx val="1348046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5526588363065905"/>
          <c:w val="0.91182278462636246"/>
          <c:h val="0.494055831539993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доходы'!$A$8</c:f>
              <c:strCache>
                <c:ptCount val="1"/>
                <c:pt idx="0">
                  <c:v>Налог на имущество ФЛ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1"/>
            <c:invertIfNegative val="0"/>
            <c:bubble3D val="0"/>
            <c:spPr>
              <a:solidFill>
                <a:srgbClr val="AFE9C9"/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'налоговые доходы'!$B$8:$C$8</c:f>
              <c:numCache>
                <c:formatCode>0</c:formatCode>
                <c:ptCount val="2"/>
                <c:pt idx="0">
                  <c:v>1162.18677</c:v>
                </c:pt>
                <c:pt idx="1">
                  <c:v>1781.11275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073152"/>
        <c:axId val="89074688"/>
        <c:axId val="0"/>
      </c:bar3DChart>
      <c:catAx>
        <c:axId val="89073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9074688"/>
        <c:crosses val="autoZero"/>
        <c:auto val="1"/>
        <c:lblAlgn val="ctr"/>
        <c:lblOffset val="100"/>
        <c:noMultiLvlLbl val="0"/>
      </c:catAx>
      <c:valAx>
        <c:axId val="89074688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890731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дотаций'!$A$11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solidFill>
              <a:srgbClr val="FF99FF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AFE9C9"/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'динамика дотаций'!$B$11:$C$11</c:f>
              <c:numCache>
                <c:formatCode>#,##0</c:formatCode>
                <c:ptCount val="2"/>
                <c:pt idx="0">
                  <c:v>415928.39827999996</c:v>
                </c:pt>
                <c:pt idx="1">
                  <c:v>341997.66746000003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217280"/>
        <c:axId val="89227264"/>
        <c:axId val="0"/>
      </c:bar3DChart>
      <c:catAx>
        <c:axId val="8921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9227264"/>
        <c:crosses val="autoZero"/>
        <c:auto val="1"/>
        <c:lblAlgn val="ctr"/>
        <c:lblOffset val="100"/>
        <c:noMultiLvlLbl val="0"/>
      </c:catAx>
      <c:valAx>
        <c:axId val="8922726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92172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дотаций'!$A$10</c:f>
              <c:strCache>
                <c:ptCount val="1"/>
                <c:pt idx="0">
                  <c:v>Субсидии, субвенции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'динамика дотаций'!$B$10:$C$10</c:f>
              <c:numCache>
                <c:formatCode>#,##0</c:formatCode>
                <c:ptCount val="2"/>
                <c:pt idx="0">
                  <c:v>27.91</c:v>
                </c:pt>
                <c:pt idx="1">
                  <c:v>537.21799999999996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252992"/>
        <c:axId val="89254528"/>
        <c:axId val="0"/>
      </c:bar3DChart>
      <c:catAx>
        <c:axId val="89252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9254528"/>
        <c:crosses val="autoZero"/>
        <c:auto val="1"/>
        <c:lblAlgn val="ctr"/>
        <c:lblOffset val="100"/>
        <c:noMultiLvlLbl val="0"/>
      </c:catAx>
      <c:valAx>
        <c:axId val="892545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92529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314465408805034E-2"/>
          <c:y val="0.40760506415974262"/>
          <c:w val="0.9308176100628931"/>
          <c:h val="0.502505994513956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дотаций'!$A$9</c:f>
              <c:strCache>
                <c:ptCount val="1"/>
                <c:pt idx="0">
                  <c:v>Дотации на выравнивание уровня бюджетной обеспеченности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'динамика дотаций'!$B$9:$C$9</c:f>
              <c:numCache>
                <c:formatCode>#,##0</c:formatCode>
                <c:ptCount val="2"/>
                <c:pt idx="0">
                  <c:v>56316.565999999999</c:v>
                </c:pt>
                <c:pt idx="1">
                  <c:v>47807.101000000002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1761280"/>
        <c:axId val="91767168"/>
        <c:axId val="0"/>
      </c:bar3DChart>
      <c:catAx>
        <c:axId val="9176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767168"/>
        <c:crosses val="autoZero"/>
        <c:auto val="1"/>
        <c:lblAlgn val="ctr"/>
        <c:lblOffset val="100"/>
        <c:noMultiLvlLbl val="0"/>
      </c:catAx>
      <c:valAx>
        <c:axId val="9176716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917612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20"/>
      <c:depthPercent val="1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77772779345105E-2"/>
          <c:y val="0.10661281772662339"/>
          <c:w val="0.56336292180984016"/>
          <c:h val="0.7401274920866938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'дефицит-профицит'!$A$14</c:f>
              <c:strCache>
                <c:ptCount val="1"/>
                <c:pt idx="0">
                  <c:v>за счет целевых средств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688502734668827E-2"/>
                  <c:y val="6.3300486101720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896690895911383E-2"/>
                  <c:y val="9.8712693208722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617363344051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7181136120042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'дефицит-профицит'!$B$14:$E$14</c:f>
              <c:numCache>
                <c:formatCode>General</c:formatCode>
                <c:ptCount val="4"/>
                <c:pt idx="0">
                  <c:v>66552</c:v>
                </c:pt>
                <c:pt idx="1">
                  <c:v>23590</c:v>
                </c:pt>
                <c:pt idx="2" formatCode="#,##0">
                  <c:v>102190</c:v>
                </c:pt>
                <c:pt idx="3" formatCode="#,##0">
                  <c:v>43262.549469999998</c:v>
                </c:pt>
              </c:numCache>
            </c:numRef>
          </c:val>
        </c:ser>
        <c:ser>
          <c:idx val="1"/>
          <c:order val="1"/>
          <c:tx>
            <c:strRef>
              <c:f>'дефицит-профицит'!$A$15</c:f>
              <c:strCache>
                <c:ptCount val="1"/>
                <c:pt idx="0">
                  <c:v>за счет собственных доходов, ФФП, дотации на сбалансированность, прочих безвозмездных перечислений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744908896034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198681020870177E-2"/>
                  <c:y val="1.620131793104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020175353922424E-2"/>
                  <c:y val="1.48069039813083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5744908896034297E-3"/>
                  <c:y val="3.541389501815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'дефицит-профицит'!$B$15:$E$15</c:f>
              <c:numCache>
                <c:formatCode>General</c:formatCode>
                <c:ptCount val="4"/>
                <c:pt idx="0">
                  <c:v>369050</c:v>
                </c:pt>
                <c:pt idx="1">
                  <c:v>361042</c:v>
                </c:pt>
                <c:pt idx="2" formatCode="#,##0">
                  <c:v>427374</c:v>
                </c:pt>
                <c:pt idx="3" formatCode="#,##0">
                  <c:v>358897.93945000001</c:v>
                </c:pt>
              </c:numCache>
            </c:numRef>
          </c:val>
        </c:ser>
        <c:ser>
          <c:idx val="2"/>
          <c:order val="2"/>
          <c:tx>
            <c:strRef>
              <c:f>'дефицит-профицит'!$A$13</c:f>
              <c:strCache>
                <c:ptCount val="1"/>
                <c:pt idx="0">
                  <c:v>    РАСХОДЫ - всего </c:v>
                </c:pt>
              </c:strCache>
            </c:strRef>
          </c:tx>
          <c:invertIfNegative val="0"/>
          <c:cat>
            <c:strRef>
              <c:f>'дефицит-профицит'!$B$8:$E$8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'дефицит-профицит'!$B$13:$E$13</c:f>
              <c:numCache>
                <c:formatCode>General</c:formatCode>
                <c:ptCount val="4"/>
                <c:pt idx="0">
                  <c:v>337912</c:v>
                </c:pt>
                <c:pt idx="1">
                  <c:v>435602</c:v>
                </c:pt>
                <c:pt idx="2" formatCode="0">
                  <c:v>529564.17645000003</c:v>
                </c:pt>
                <c:pt idx="3" formatCode="#,##0">
                  <c:v>429160.48891999997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1807104"/>
        <c:axId val="91505792"/>
        <c:axId val="0"/>
      </c:bar3DChart>
      <c:catAx>
        <c:axId val="91807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05792"/>
        <c:crosses val="autoZero"/>
        <c:auto val="1"/>
        <c:lblAlgn val="ctr"/>
        <c:lblOffset val="600"/>
        <c:tickMarkSkip val="1"/>
        <c:noMultiLvlLbl val="0"/>
      </c:catAx>
      <c:valAx>
        <c:axId val="9150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8071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589881579763165"/>
          <c:y val="0.1899768530393405"/>
          <c:w val="0.34181544629755933"/>
          <c:h val="0.72713674117531846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20"/>
      <c:depthPercent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96933185365252"/>
          <c:y val="0.19431859479103575"/>
          <c:w val="0.47817125984251968"/>
          <c:h val="0.736689999049064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'дефицит-профицит'!$A$12</c:f>
              <c:strCache>
                <c:ptCount val="1"/>
                <c:pt idx="0">
                  <c:v>    ПРОФИЦИТ (со знаком "+")        ДЕФИЦИТ (со знаком "-")                               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3844257544957471E-3"/>
                  <c:y val="-1.8362774506536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1185363788407894E-3"/>
                  <c:y val="0.135886136108333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7114093959731542E-3"/>
                  <c:y val="0.149155099798571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8812564369724683E-3"/>
                  <c:y val="0.123174894147563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'дефицит-профицит'!$B$12:$E$12</c:f>
              <c:numCache>
                <c:formatCode>0</c:formatCode>
                <c:ptCount val="4"/>
                <c:pt idx="0">
                  <c:v>41433</c:v>
                </c:pt>
                <c:pt idx="1">
                  <c:v>-44116</c:v>
                </c:pt>
                <c:pt idx="2">
                  <c:v>-15130.882810000039</c:v>
                </c:pt>
                <c:pt idx="3">
                  <c:v>-3135.6396199999726</c:v>
                </c:pt>
              </c:numCache>
            </c:numRef>
          </c:val>
        </c:ser>
        <c:ser>
          <c:idx val="1"/>
          <c:order val="1"/>
          <c:tx>
            <c:strRef>
              <c:f>'дефицит-профицит'!$A$13</c:f>
              <c:strCache>
                <c:ptCount val="1"/>
                <c:pt idx="0">
                  <c:v>    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742729306487695E-3"/>
                  <c:y val="-1.2403100775193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742729306487695E-3"/>
                  <c:y val="-1.5503875968992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371364653243847E-3"/>
                  <c:y val="-9.3023255813953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9.3023255813953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'дефицит-профицит'!$B$13:$E$13</c:f>
              <c:numCache>
                <c:formatCode>General</c:formatCode>
                <c:ptCount val="4"/>
                <c:pt idx="0">
                  <c:v>337912</c:v>
                </c:pt>
                <c:pt idx="1">
                  <c:v>435602</c:v>
                </c:pt>
                <c:pt idx="2" formatCode="0">
                  <c:v>529564.17645000003</c:v>
                </c:pt>
                <c:pt idx="3" formatCode="#,##0">
                  <c:v>429160.48891999997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1527808"/>
        <c:axId val="91533696"/>
        <c:axId val="91530112"/>
      </c:bar3DChart>
      <c:catAx>
        <c:axId val="91527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33696"/>
        <c:crosses val="autoZero"/>
        <c:auto val="1"/>
        <c:lblAlgn val="ctr"/>
        <c:lblOffset val="100"/>
        <c:noMultiLvlLbl val="0"/>
      </c:catAx>
      <c:valAx>
        <c:axId val="9153369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27808"/>
        <c:crosses val="autoZero"/>
        <c:crossBetween val="between"/>
      </c:valAx>
      <c:serAx>
        <c:axId val="91530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33696"/>
        <c:crosses val="autoZero"/>
        <c:tickLblSkip val="6"/>
        <c:tickMarkSkip val="1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6.1445875383215678E-2"/>
          <c:y val="0.42080055919902964"/>
          <c:w val="0.29873294859129768"/>
          <c:h val="0.32592010855039982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925754081433058E-2"/>
          <c:y val="0.1754849337738412"/>
          <c:w val="0.72654357546727799"/>
          <c:h val="0.8245150662261587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9522884227177748"/>
          <c:y val="1.4094432699083862E-2"/>
          <c:w val="0.2011682347802477"/>
          <c:h val="0.96899224806201556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2792834703101938"/>
          <c:y val="0.2434584755403868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93175853018366E-2"/>
          <c:y val="0.53404387591482805"/>
          <c:w val="0.7612148153253272"/>
          <c:h val="0.40652692304246951"/>
        </c:manualLayout>
      </c:layout>
      <c:pie3DChart>
        <c:varyColors val="1"/>
        <c:ser>
          <c:idx val="0"/>
          <c:order val="0"/>
          <c:tx>
            <c:strRef>
              <c:f>'структура расходов'!$B$5</c:f>
              <c:strCache>
                <c:ptCount val="1"/>
                <c:pt idx="0">
                  <c:v> 2016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расходов'!$A$6:$A$15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</c:strCache>
            </c:strRef>
          </c:cat>
          <c:val>
            <c:numRef>
              <c:f>'структура расходов'!$B$6:$B$15</c:f>
              <c:numCache>
                <c:formatCode>#,##0</c:formatCode>
                <c:ptCount val="10"/>
                <c:pt idx="0">
                  <c:v>36847.84014</c:v>
                </c:pt>
                <c:pt idx="1">
                  <c:v>0</c:v>
                </c:pt>
                <c:pt idx="2">
                  <c:v>803.92639999999994</c:v>
                </c:pt>
                <c:pt idx="3">
                  <c:v>54233.666550000002</c:v>
                </c:pt>
                <c:pt idx="4">
                  <c:v>342967.28366999998</c:v>
                </c:pt>
                <c:pt idx="5">
                  <c:v>22665.120459999998</c:v>
                </c:pt>
                <c:pt idx="6">
                  <c:v>55585.3534</c:v>
                </c:pt>
                <c:pt idx="7">
                  <c:v>10017.030000000001</c:v>
                </c:pt>
                <c:pt idx="8">
                  <c:v>6120.57</c:v>
                </c:pt>
                <c:pt idx="9">
                  <c:v>323.38583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7.3656449398967358E-2"/>
          <c:y val="0.29573387797515072"/>
          <c:w val="0.89716776650183494"/>
          <c:h val="0.24714018256250392"/>
        </c:manualLayout>
      </c:layout>
      <c:overlay val="0"/>
      <c:spPr>
        <a:ln w="63500"/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029957240816503"/>
          <c:y val="0"/>
        </c:manualLayout>
      </c:layout>
      <c:overlay val="0"/>
      <c:txPr>
        <a:bodyPr/>
        <a:lstStyle/>
        <a:p>
          <a:pPr>
            <a:defRPr sz="1800" b="1"/>
          </a:pPr>
          <a:endParaRPr lang="ru-RU"/>
        </a:p>
      </c:txPr>
    </c:title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956200379441851E-2"/>
          <c:y val="0.42507329686028544"/>
          <c:w val="0.82087282543193529"/>
          <c:h val="0.47952876641117437"/>
        </c:manualLayout>
      </c:layout>
      <c:pie3DChart>
        <c:varyColors val="1"/>
        <c:ser>
          <c:idx val="0"/>
          <c:order val="0"/>
          <c:tx>
            <c:strRef>
              <c:f>'структура расходов'!$C$5</c:f>
              <c:strCache>
                <c:ptCount val="1"/>
                <c:pt idx="0">
                  <c:v>2017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расходов'!$A$6:$A$15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</c:strCache>
            </c:strRef>
          </c:cat>
          <c:val>
            <c:numRef>
              <c:f>'структура расходов'!$C$6:$C$15</c:f>
              <c:numCache>
                <c:formatCode>#,##0</c:formatCode>
                <c:ptCount val="10"/>
                <c:pt idx="0">
                  <c:v>38708.791129999998</c:v>
                </c:pt>
                <c:pt idx="1">
                  <c:v>509.3</c:v>
                </c:pt>
                <c:pt idx="2">
                  <c:v>350</c:v>
                </c:pt>
                <c:pt idx="3">
                  <c:v>60345.644480000003</c:v>
                </c:pt>
                <c:pt idx="4">
                  <c:v>228592.26212999999</c:v>
                </c:pt>
                <c:pt idx="5">
                  <c:v>23701.58599</c:v>
                </c:pt>
                <c:pt idx="6">
                  <c:v>60613.064619999997</c:v>
                </c:pt>
                <c:pt idx="7">
                  <c:v>9627.0650000000005</c:v>
                </c:pt>
                <c:pt idx="8">
                  <c:v>6490.4740000000002</c:v>
                </c:pt>
                <c:pt idx="9">
                  <c:v>222.30157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8.6672229563304337E-2"/>
          <c:y val="6.7667574128511723E-2"/>
          <c:w val="0.83926389077793528"/>
          <c:h val="0.36720926871894644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258092180790831"/>
          <c:y val="0"/>
        </c:manualLayout>
      </c:layout>
      <c:overlay val="0"/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6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501461825878998E-2"/>
          <c:y val="0.21942592798331051"/>
          <c:w val="0.65069171164217621"/>
          <c:h val="0.73741960769791015"/>
        </c:manualLayout>
      </c:layout>
      <c:pie3DChart>
        <c:varyColors val="1"/>
        <c:ser>
          <c:idx val="0"/>
          <c:order val="0"/>
          <c:tx>
            <c:strRef>
              <c:f>'Исполнение по разделам'!$C$4</c:f>
              <c:strCache>
                <c:ptCount val="1"/>
                <c:pt idx="0">
                  <c:v>Уд.вес в расходах, %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-1.5640805992316643E-2"/>
                  <c:y val="0.227077238331543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89325747431572E-2"/>
                  <c:y val="9.8348640274537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2325462862800825E-2"/>
                  <c:y val="-0.14672783270994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931189906774462E-2"/>
                  <c:y val="-0.11285505314224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528643016273047E-4"/>
                  <c:y val="-7.9474194225332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9918020804705912E-3"/>
                  <c:y val="-2.7460529077016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4974062336153681E-2"/>
                  <c:y val="-5.2936093520473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090625895368351E-2"/>
                  <c:y val="3.23090644249404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'Исполнение по разделам'!$A$5:$A$12</c:f>
              <c:strCache>
                <c:ptCount val="8"/>
                <c:pt idx="0">
                  <c:v>Жилищно-коммунальное хозяйство</c:v>
                </c:pt>
                <c:pt idx="1">
                  <c:v>Культура, кинематография </c:v>
                </c:pt>
                <c:pt idx="2">
                  <c:v>Общегосударственные вопросы</c:v>
                </c:pt>
                <c:pt idx="3">
                  <c:v>Национальная экономика</c:v>
                </c:pt>
                <c:pt idx="4">
                  <c:v>Образование</c:v>
                </c:pt>
                <c:pt idx="5">
                  <c:v>Физическая культура и спорт</c:v>
                </c:pt>
                <c:pt idx="6">
                  <c:v>Средства массовой информации</c:v>
                </c:pt>
                <c:pt idx="7">
                  <c:v>Социальная политика</c:v>
                </c:pt>
              </c:strCache>
            </c:strRef>
          </c:cat>
          <c:val>
            <c:numRef>
              <c:f>'Исполнение по разделам'!$C$5:$C$12</c:f>
              <c:numCache>
                <c:formatCode>0.00%</c:formatCode>
                <c:ptCount val="8"/>
                <c:pt idx="0">
                  <c:v>0.53264983154731183</c:v>
                </c:pt>
                <c:pt idx="1">
                  <c:v>0.14123635839015669</c:v>
                </c:pt>
                <c:pt idx="2">
                  <c:v>9.0196539824559011E-2</c:v>
                </c:pt>
                <c:pt idx="3">
                  <c:v>0.14061323453112445</c:v>
                </c:pt>
                <c:pt idx="4">
                  <c:v>5.5227791471777872E-2</c:v>
                </c:pt>
                <c:pt idx="5">
                  <c:v>2.2432319024118238E-2</c:v>
                </c:pt>
                <c:pt idx="6">
                  <c:v>1.5123652264292886E-2</c:v>
                </c:pt>
                <c:pt idx="7">
                  <c:v>5.179916971374299E-4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473758123408011"/>
          <c:y val="0.11243040896690491"/>
          <c:w val="0.31859584895061543"/>
          <c:h val="0.8837718648545223"/>
        </c:manualLayout>
      </c:layout>
      <c:overlay val="0"/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800" b="1" i="0" u="none" strike="noStrike" kern="1200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kern="1200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Безвозмездные поступления (МБТ, субвенции)</a:t>
            </a:r>
            <a:endParaRPr lang="ru-RU" sz="1800" b="1" i="0" u="none" strike="noStrike" kern="1200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19657413224977158"/>
          <c:y val="0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доходов'!$A$5</c:f>
              <c:strCache>
                <c:ptCount val="1"/>
                <c:pt idx="0">
                  <c:v>МБТ</c:v>
                </c:pt>
              </c:strCache>
            </c:strRef>
          </c:tx>
          <c:spPr>
            <a:gradFill>
              <a:gsLst>
                <a:gs pos="3000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2.4844720496894408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554865424430634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2016 год (тыс. руб.)</c:v>
                </c:pt>
                <c:pt idx="1">
                  <c:v>2017 год (тыс. руб.)</c:v>
                </c:pt>
              </c:strCache>
            </c:strRef>
          </c:cat>
          <c:val>
            <c:numRef>
              <c:f>'Динамика доходов'!$B$5:$C$5</c:f>
              <c:numCache>
                <c:formatCode>#,##0</c:formatCode>
                <c:ptCount val="2"/>
                <c:pt idx="0">
                  <c:v>472272.87427999999</c:v>
                </c:pt>
                <c:pt idx="1">
                  <c:v>390341.98646000004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5445120"/>
        <c:axId val="45446656"/>
        <c:axId val="0"/>
      </c:bar3DChart>
      <c:catAx>
        <c:axId val="45445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446656"/>
        <c:crosses val="autoZero"/>
        <c:auto val="1"/>
        <c:lblAlgn val="ctr"/>
        <c:lblOffset val="100"/>
        <c:noMultiLvlLbl val="0"/>
      </c:catAx>
      <c:valAx>
        <c:axId val="4544665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4451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7"/>
    </mc:Choice>
    <mc:Fallback>
      <c:style val="4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Доля, %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программы!$A$50</c:f>
              <c:strCache>
                <c:ptCount val="1"/>
                <c:pt idx="0">
                  <c:v>Местный бюджет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программы!$D$50</c:f>
              <c:numCache>
                <c:formatCode>0.0</c:formatCode>
                <c:ptCount val="1"/>
                <c:pt idx="0">
                  <c:v>50.799042866452623</c:v>
                </c:pt>
              </c:numCache>
            </c:numRef>
          </c:val>
        </c:ser>
        <c:ser>
          <c:idx val="1"/>
          <c:order val="1"/>
          <c:tx>
            <c:strRef>
              <c:f>программы!$A$51</c:f>
              <c:strCache>
                <c:ptCount val="1"/>
                <c:pt idx="0">
                  <c:v>Краевой бюджет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программы!$D$51</c:f>
              <c:numCache>
                <c:formatCode>0.0</c:formatCode>
                <c:ptCount val="1"/>
                <c:pt idx="0">
                  <c:v>11.035681519251479</c:v>
                </c:pt>
              </c:numCache>
            </c:numRef>
          </c:val>
        </c:ser>
        <c:ser>
          <c:idx val="2"/>
          <c:order val="2"/>
          <c:tx>
            <c:strRef>
              <c:f>программы!$A$52</c:f>
              <c:strCache>
                <c:ptCount val="1"/>
                <c:pt idx="0">
                  <c:v>Районный бюджет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программы!$D$52</c:f>
              <c:numCache>
                <c:formatCode>0.0</c:formatCode>
                <c:ptCount val="1"/>
                <c:pt idx="0">
                  <c:v>38.165275614295901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82328576"/>
        <c:axId val="82342656"/>
      </c:barChart>
      <c:catAx>
        <c:axId val="82328576"/>
        <c:scaling>
          <c:orientation val="minMax"/>
        </c:scaling>
        <c:delete val="1"/>
        <c:axPos val="b"/>
        <c:majorTickMark val="out"/>
        <c:minorTickMark val="none"/>
        <c:tickLblPos val="nextTo"/>
        <c:crossAx val="82342656"/>
        <c:crosses val="autoZero"/>
        <c:auto val="1"/>
        <c:lblAlgn val="ctr"/>
        <c:lblOffset val="100"/>
        <c:noMultiLvlLbl val="0"/>
      </c:catAx>
      <c:valAx>
        <c:axId val="8234265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82328576"/>
        <c:crosses val="autoZero"/>
        <c:crossBetween val="between"/>
      </c:valAx>
      <c:spPr>
        <a:solidFill>
          <a:schemeClr val="accent2">
            <a:lumMod val="40000"/>
            <a:lumOff val="60000"/>
          </a:schemeClr>
        </a:solidFill>
      </c:spPr>
    </c:plotArea>
    <c:legend>
      <c:legendPos val="t"/>
      <c:layout/>
      <c:overlay val="0"/>
    </c:legend>
    <c:plotVisOnly val="1"/>
    <c:dispBlanksAs val="gap"/>
    <c:showDLblsOverMax val="0"/>
  </c:chart>
  <c:spPr>
    <a:solidFill>
      <a:schemeClr val="accent2">
        <a:lumMod val="40000"/>
        <a:lumOff val="60000"/>
      </a:schemeClr>
    </a:solidFill>
  </c:spPr>
  <c:txPr>
    <a:bodyPr/>
    <a:lstStyle/>
    <a:p>
      <a:pPr>
        <a:defRPr sz="1400" b="0" i="0" u="none" strike="noStrike" baseline="0">
          <a:solidFill>
            <a:srgbClr val="FFFFFF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936856222324503"/>
          <c:y val="5.3250115528285173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097308488612833E-2"/>
          <c:y val="0.16192147856517936"/>
          <c:w val="0.90890269151138714"/>
          <c:h val="0.68969123651210262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доходов'!$A$6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Pt>
            <c:idx val="1"/>
            <c:invertIfNegative val="0"/>
            <c:bubble3D val="0"/>
            <c:spPr>
              <a:solidFill>
                <a:srgbClr val="AFE9C9"/>
              </a:solidFill>
            </c:spPr>
          </c:dPt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2016 год (тыс. руб.)</c:v>
                </c:pt>
                <c:pt idx="1">
                  <c:v>2017 год (тыс. руб.)</c:v>
                </c:pt>
              </c:strCache>
            </c:strRef>
          </c:cat>
          <c:val>
            <c:numRef>
              <c:f>'Динамика доходов'!$B$6:$C$6</c:f>
              <c:numCache>
                <c:formatCode>#,##0</c:formatCode>
                <c:ptCount val="2"/>
                <c:pt idx="0">
                  <c:v>42160.41936</c:v>
                </c:pt>
                <c:pt idx="1">
                  <c:v>35682.762839999996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5558016"/>
        <c:axId val="45559808"/>
        <c:axId val="0"/>
      </c:bar3DChart>
      <c:catAx>
        <c:axId val="4555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559808"/>
        <c:crosses val="autoZero"/>
        <c:auto val="1"/>
        <c:lblAlgn val="ctr"/>
        <c:lblOffset val="100"/>
        <c:noMultiLvlLbl val="0"/>
      </c:catAx>
      <c:valAx>
        <c:axId val="4555980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5580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i="1" dirty="0"/>
              <a:t>Налоговые доходы</a:t>
            </a:r>
          </a:p>
        </c:rich>
      </c:tx>
      <c:layout>
        <c:manualLayout>
          <c:xMode val="edge"/>
          <c:yMode val="edge"/>
          <c:x val="0.12506706571898515"/>
          <c:y val="8.6567401601842203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доходов'!$A$7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33CCFF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2016 год (тыс. руб.)</c:v>
                </c:pt>
                <c:pt idx="1">
                  <c:v>2017 год (тыс. руб.)</c:v>
                </c:pt>
              </c:strCache>
            </c:strRef>
          </c:cat>
          <c:val>
            <c:numRef>
              <c:f>'Динамика доходов'!$B$7:$C$7</c:f>
              <c:numCache>
                <c:formatCode>#,##0</c:formatCode>
                <c:ptCount val="2"/>
                <c:pt idx="0">
                  <c:v>29464.39255</c:v>
                </c:pt>
                <c:pt idx="1">
                  <c:v>28870.100979999999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5581056"/>
        <c:axId val="45582592"/>
        <c:axId val="0"/>
      </c:bar3DChart>
      <c:catAx>
        <c:axId val="45581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582592"/>
        <c:crosses val="autoZero"/>
        <c:auto val="1"/>
        <c:lblAlgn val="ctr"/>
        <c:lblOffset val="100"/>
        <c:noMultiLvlLbl val="0"/>
      </c:catAx>
      <c:valAx>
        <c:axId val="4558259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5810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i="1" dirty="0"/>
              <a:t>Неналоговые доходы</a:t>
            </a:r>
          </a:p>
        </c:rich>
      </c:tx>
      <c:layout>
        <c:manualLayout>
          <c:xMode val="edge"/>
          <c:yMode val="edge"/>
          <c:x val="0.14645785045565712"/>
          <c:y val="0.15108194099235939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30689660053386E-2"/>
          <c:y val="0.28748137312436711"/>
          <c:w val="0.89592482747882551"/>
          <c:h val="0.53780752324403935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доходов'!$A$8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99FF"/>
              </a:solidFill>
            </c:spPr>
          </c:dPt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2016 год (тыс. руб.)</c:v>
                </c:pt>
                <c:pt idx="1">
                  <c:v>2017 год (тыс. руб.)</c:v>
                </c:pt>
              </c:strCache>
            </c:strRef>
          </c:cat>
          <c:val>
            <c:numRef>
              <c:f>'Динамика доходов'!$B$8:$C$8</c:f>
              <c:numCache>
                <c:formatCode>#,##0</c:formatCode>
                <c:ptCount val="2"/>
                <c:pt idx="0">
                  <c:v>12696.026809999999</c:v>
                </c:pt>
                <c:pt idx="1">
                  <c:v>6812.6618600000002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5603840"/>
        <c:axId val="45495040"/>
        <c:axId val="0"/>
      </c:bar3DChart>
      <c:catAx>
        <c:axId val="4560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495040"/>
        <c:crosses val="autoZero"/>
        <c:auto val="1"/>
        <c:lblAlgn val="ctr"/>
        <c:lblOffset val="100"/>
        <c:noMultiLvlLbl val="0"/>
      </c:catAx>
      <c:valAx>
        <c:axId val="4549504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603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>
        <c:manualLayout>
          <c:xMode val="edge"/>
          <c:yMode val="edge"/>
          <c:x val="0.26220372927317737"/>
          <c:y val="2.7118644067796609E-2"/>
        </c:manualLayout>
      </c:layout>
      <c:overlay val="0"/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доходы'!$A$9</c:f>
              <c:strCache>
                <c:ptCount val="1"/>
                <c:pt idx="0">
                  <c:v>Земельный налог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'налоговые доходы'!$B$9:$C$9</c:f>
              <c:numCache>
                <c:formatCode>0</c:formatCode>
                <c:ptCount val="2"/>
                <c:pt idx="0">
                  <c:v>130.49644000000001</c:v>
                </c:pt>
                <c:pt idx="1">
                  <c:v>128.86796000000001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036480"/>
        <c:axId val="48038272"/>
        <c:axId val="0"/>
      </c:bar3DChart>
      <c:catAx>
        <c:axId val="48036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8038272"/>
        <c:crosses val="autoZero"/>
        <c:auto val="1"/>
        <c:lblAlgn val="ctr"/>
        <c:lblOffset val="100"/>
        <c:noMultiLvlLbl val="0"/>
      </c:catAx>
      <c:valAx>
        <c:axId val="48038272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480364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015797788309633"/>
          <c:y val="3.6158192090395481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доходы'!$A$7</c:f>
              <c:strCache>
                <c:ptCount val="1"/>
                <c:pt idx="0">
                  <c:v>НДФЛ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'налоговые доходы'!$B$7:$C$7</c:f>
              <c:numCache>
                <c:formatCode>0</c:formatCode>
                <c:ptCount val="2"/>
                <c:pt idx="0">
                  <c:v>27641.21732</c:v>
                </c:pt>
                <c:pt idx="1">
                  <c:v>26571.89975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072192"/>
        <c:axId val="48073728"/>
        <c:axId val="0"/>
      </c:bar3DChart>
      <c:catAx>
        <c:axId val="4807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8073728"/>
        <c:crosses val="autoZero"/>
        <c:auto val="1"/>
        <c:lblAlgn val="ctr"/>
        <c:lblOffset val="100"/>
        <c:noMultiLvlLbl val="0"/>
      </c:catAx>
      <c:valAx>
        <c:axId val="48073728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48072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230642173545343"/>
          <c:y val="0.11773228900492538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доходы'!$A$11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'налоговые доходы'!$B$6:$C$6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'налоговые доходы'!$B$11:$C$11</c:f>
              <c:numCache>
                <c:formatCode>General</c:formatCode>
                <c:ptCount val="2"/>
                <c:pt idx="0">
                  <c:v>0</c:v>
                </c:pt>
                <c:pt idx="1">
                  <c:v>5.35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8116096"/>
        <c:axId val="48117632"/>
        <c:axId val="0"/>
      </c:bar3DChart>
      <c:catAx>
        <c:axId val="4811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8117632"/>
        <c:crosses val="autoZero"/>
        <c:auto val="1"/>
        <c:lblAlgn val="ctr"/>
        <c:lblOffset val="100"/>
        <c:noMultiLvlLbl val="0"/>
      </c:catAx>
      <c:valAx>
        <c:axId val="481176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8116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/>
              <a:t>Акцизы</a:t>
            </a:r>
          </a:p>
        </c:rich>
      </c:tx>
      <c:layout>
        <c:manualLayout>
          <c:xMode val="edge"/>
          <c:yMode val="edge"/>
          <c:x val="0.34061574661881405"/>
          <c:y val="6.6536134550638185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7030A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4.1666666666666664E-2"/>
                  <c:y val="-0.273148148148148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7222222222222221E-2"/>
                  <c:y val="-0.38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2016 год, тыс. руб.</c:v>
                </c:pt>
                <c:pt idx="1">
                  <c:v>2017 год, тыс. руб.</c:v>
                </c:pt>
              </c:strCache>
            </c:strRef>
          </c:cat>
          <c:val>
            <c:numRef>
              <c:f>'налоговые доходы'!$B$10:$C$10</c:f>
              <c:numCache>
                <c:formatCode>0</c:formatCode>
                <c:ptCount val="2"/>
                <c:pt idx="0">
                  <c:v>530.49202000000002</c:v>
                </c:pt>
                <c:pt idx="1">
                  <c:v>382.87052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48151168"/>
        <c:axId val="48157056"/>
        <c:axId val="0"/>
      </c:bar3DChart>
      <c:catAx>
        <c:axId val="4815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8157056"/>
        <c:crosses val="autoZero"/>
        <c:auto val="1"/>
        <c:lblAlgn val="ctr"/>
        <c:lblOffset val="100"/>
        <c:noMultiLvlLbl val="0"/>
      </c:catAx>
      <c:valAx>
        <c:axId val="48157056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48151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0.12586</cdr:x>
      <cdr:y>0.0537</cdr:y>
    </cdr:from>
    <cdr:to>
      <cdr:x>0.84059</cdr:x>
      <cdr:y>0.16173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14515" y="199467"/>
          <a:ext cx="4057451" cy="401304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EFA8F8-66C8-4673-9754-53ACC6FB62D4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79DFD0-BE50-41E2-8728-D74C429C2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20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33F531-FC88-4156-A0A6-01B39FD1C9F2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E569D1-EDCA-49F2-8242-EF68B6CBD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5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4756F6-9930-4A44-B9EE-AC7CB434B865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A2EA9-1300-4B27-9ECE-12C5D0524F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569D1-EDCA-49F2-8242-EF68B6CBD24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2123-53A8-44EB-A45A-3A9F7B25AFF4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86B2-F9F8-4FA0-80C5-1D8F5019E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3F22-7CA9-44F9-BFC2-5DD3EE15A5F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727E-E86D-4E3A-AACC-C285B64F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6FAE-958D-4B26-BC5E-0372D6CBC533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0E4B-BF46-4F2A-AF76-77AC077DB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47B3-4F77-4FA9-B4C0-DD1320400523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0FA2-8708-47A6-992F-341A0983E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2021-8629-4FDA-9198-104361320C16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54DA-53A7-4263-8693-3EBF8E7F5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4436-F1CE-42E3-B8A5-2CDB16F9F155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ADB9-011B-46BC-A4A7-8FA284B0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820A-DDE9-4EDA-9823-F44A7710D355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DF89-C79A-4842-B137-BBE0C02A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CBBB-6281-4820-B2CC-87F366444C71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96D0-56ED-45B9-91F0-B149E5F56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4D98-F02E-4438-8C83-60F1BE9023AF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7C3-D7F1-4431-A458-82E32904C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DC16-233B-46E5-B50F-CA6F9ACA1093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22D2-79C6-4D7D-8FA6-8639420B1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48842-D72D-4514-B3E9-AB119AC79398}" type="datetimeFigureOut">
              <a:rPr lang="ru-RU"/>
              <a:pPr>
                <a:defRPr/>
              </a:pPr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E47E36-20DE-4325-99FD-99EFA245F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75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6" r:id="rId8"/>
    <p:sldLayoutId id="2147484173" r:id="rId9"/>
    <p:sldLayoutId id="2147484174" r:id="rId10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4213" y="3213100"/>
            <a:ext cx="7772400" cy="1871663"/>
          </a:xfrm>
        </p:spPr>
        <p:txBody>
          <a:bodyPr wrap="square" numCol="1" anchor="b" anchorCtr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Исполнение бюджета города  Игарки </a:t>
            </a:r>
            <a:b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2017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3132138" y="404813"/>
            <a:ext cx="4248150" cy="17526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Публичные слушания об исполнении городского бюджета за 2017 год</a:t>
            </a:r>
          </a:p>
        </p:txBody>
      </p:sp>
      <p:pic>
        <p:nvPicPr>
          <p:cNvPr id="26628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063" y="188640"/>
            <a:ext cx="6687344" cy="707886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Расходование средств по приоритетным </a:t>
            </a: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направлениям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социально-экономической </a:t>
            </a: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политики </a:t>
            </a: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2017 </a:t>
            </a: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385271"/>
              </p:ext>
            </p:extLst>
          </p:nvPr>
        </p:nvGraphicFramePr>
        <p:xfrm>
          <a:off x="323528" y="1052734"/>
          <a:ext cx="8424936" cy="56733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6584"/>
                <a:gridCol w="1296144"/>
                <a:gridCol w="1107008"/>
                <a:gridCol w="765200"/>
              </a:tblGrid>
              <a:tr h="65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План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Кассовое исполнение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 исполнения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84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«Развитие </a:t>
                      </a:r>
                      <a:r>
                        <a:rPr lang="ru-RU" sz="1200" u="none" strike="noStrike" dirty="0">
                          <a:effectLst/>
                        </a:rPr>
                        <a:t>дополнительного образования </a:t>
                      </a:r>
                      <a:r>
                        <a:rPr lang="ru-RU" sz="1200" u="none" strike="noStrike" dirty="0" smtClean="0">
                          <a:effectLst/>
                        </a:rPr>
                        <a:t>детей»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20 172 482,00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19 390 757,12</a:t>
                      </a:r>
                      <a:endParaRPr lang="ru-RU" sz="11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96,12%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693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«Реформирование </a:t>
                      </a:r>
                      <a:r>
                        <a:rPr lang="ru-RU" sz="1200" u="none" strike="noStrike" dirty="0">
                          <a:effectLst/>
                        </a:rPr>
                        <a:t>и модернизация жилищно-коммунального хозяйства и повышение энергетической </a:t>
                      </a:r>
                      <a:r>
                        <a:rPr lang="ru-RU" sz="1200" u="none" strike="noStrike" dirty="0" smtClean="0">
                          <a:effectLst/>
                        </a:rPr>
                        <a:t>эффективности»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253 946 204,77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116 842 692,24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46,01%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6366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«Защита </a:t>
                      </a:r>
                      <a:r>
                        <a:rPr lang="ru-RU" sz="1200" u="none" strike="noStrike" dirty="0">
                          <a:effectLst/>
                        </a:rPr>
                        <a:t>населения от чрезвычайных ситуаций природного и техногенного </a:t>
                      </a:r>
                      <a:r>
                        <a:rPr lang="ru-RU" sz="1200" u="none" strike="noStrike" dirty="0" smtClean="0">
                          <a:effectLst/>
                        </a:rPr>
                        <a:t>характера»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350 000,00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350 000,00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100,00%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56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«Развитие культуры»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51 279 118,01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48 711 828,02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94,99%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84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Муниципальная программа города Игарки «Развитие физической культуры и спорта»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9 979 237,04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9 158 400,00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91,77%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56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Муниципальная программа города Игарки «Развитие молодежной политики»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1 000 019,00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850 502,00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r>
                        <a:rPr lang="ru-RU" sz="1200" u="none" strike="noStrike" dirty="0" smtClean="0">
                          <a:effectLst/>
                        </a:rPr>
                        <a:t>85,08%</a:t>
                      </a:r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56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«Развитие </a:t>
                      </a:r>
                      <a:r>
                        <a:rPr lang="ru-RU" sz="1200" u="none" strike="noStrike" dirty="0">
                          <a:effectLst/>
                        </a:rPr>
                        <a:t>транспортной </a:t>
                      </a:r>
                      <a:r>
                        <a:rPr lang="ru-RU" sz="1200" u="none" strike="noStrike" dirty="0" smtClean="0">
                          <a:effectLst/>
                        </a:rPr>
                        <a:t>системы»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52 389 517,00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49 107 059,38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93,73%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84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8 054 584,75</a:t>
                      </a:r>
                      <a:endParaRPr lang="ru-RU" sz="11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1 550 864,00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19,25%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84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«Управление </a:t>
                      </a:r>
                      <a:r>
                        <a:rPr lang="ru-RU" sz="1200" u="none" strike="noStrike" dirty="0">
                          <a:effectLst/>
                        </a:rPr>
                        <a:t>муниципальными </a:t>
                      </a:r>
                      <a:r>
                        <a:rPr lang="ru-RU" sz="1200" u="none" strike="noStrike" dirty="0" smtClean="0">
                          <a:effectLst/>
                        </a:rPr>
                        <a:t>финансами»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4 549 936,84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4 549 936,84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100,00%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693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Муниципальная программа города Игарки </a:t>
                      </a:r>
                      <a:r>
                        <a:rPr lang="ru-RU" sz="1200" u="none" strike="noStrike" dirty="0" smtClean="0">
                          <a:effectLst/>
                        </a:rPr>
                        <a:t>«Обеспечение </a:t>
                      </a:r>
                      <a:r>
                        <a:rPr lang="ru-RU" sz="1200" u="none" strike="noStrike" dirty="0">
                          <a:effectLst/>
                        </a:rPr>
                        <a:t>информационной открытости о деятельности и решениях органов местного </a:t>
                      </a:r>
                      <a:r>
                        <a:rPr lang="ru-RU" sz="1200" u="none" strike="noStrike" dirty="0" smtClean="0">
                          <a:effectLst/>
                        </a:rPr>
                        <a:t>самоуправления»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6 120 570,00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6 120 570,00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100,00%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  <a:tr h="356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ИТОГО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407 841 669,41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256 632 609,60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62,92%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76" marR="5876" marT="58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5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192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Доля краевого, районного и местного бюджетов в программных расходах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226756"/>
              </p:ext>
            </p:extLst>
          </p:nvPr>
        </p:nvGraphicFramePr>
        <p:xfrm>
          <a:off x="539551" y="1196751"/>
          <a:ext cx="8064897" cy="1872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2529"/>
                <a:gridCol w="1296144"/>
                <a:gridCol w="1283724"/>
                <a:gridCol w="732500"/>
              </a:tblGrid>
              <a:tr h="5884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Наименование</a:t>
                      </a:r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План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Кассовое исполнение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Доля % 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ctr"/>
                </a:tc>
              </a:tr>
              <a:tr h="320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>
                          <a:effectLst/>
                        </a:rPr>
                        <a:t>Местный бюджет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143531,57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130366,91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50,8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</a:tr>
              <a:tr h="320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>
                          <a:effectLst/>
                        </a:rPr>
                        <a:t>Краевой бюджет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38498,17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28321,16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11,0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</a:tr>
              <a:tr h="320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</a:rPr>
                        <a:t>Районный бюджет</a:t>
                      </a:r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5876" marR="5876" marT="587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225811,93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97944,54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38,2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</a:tr>
              <a:tr h="320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>
                          <a:effectLst/>
                        </a:rPr>
                        <a:t>Итого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407841,67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256632,61</a:t>
                      </a:r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5876" marR="5876" marT="5876" marB="0" anchor="b"/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333729"/>
              </p:ext>
            </p:extLst>
          </p:nvPr>
        </p:nvGraphicFramePr>
        <p:xfrm>
          <a:off x="539552" y="3284984"/>
          <a:ext cx="8064896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48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0561" y="0"/>
            <a:ext cx="6008440" cy="461665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Кредиторская задолженность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за 2016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068571"/>
              </p:ext>
            </p:extLst>
          </p:nvPr>
        </p:nvGraphicFramePr>
        <p:xfrm>
          <a:off x="323528" y="448935"/>
          <a:ext cx="8536718" cy="62924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2704"/>
                <a:gridCol w="1194014"/>
              </a:tblGrid>
              <a:tr h="231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показателя</a:t>
                      </a:r>
                      <a:endParaRPr lang="ru-RU" sz="1300" b="0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тыс. руб.</a:t>
                      </a:r>
                      <a:endParaRPr lang="ru-RU" sz="1300" b="0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76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Непрограммных расходов Администрации города Игарки (поставка тепловой энергии, приобретение и монтаж узла учета тепловой энергии)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613,911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Перевозка пассажиров речным транспортом - судном на воздушной подушке в г. Игарке по маршруту "Город-Остров-Город</a:t>
                      </a:r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ru-RU" sz="13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рамках муниципальной программы города Игарки "Защита населения от чрезвычайных ситуаций природного и техногенного характера"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96,845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бюджетов муниципальных образований на проведение ремонта дворовых территорий многоквартирных домов, проездов к дворовым территориям многоквартирных домов городских округов с численностью населения менее 500 тысяч человек и городских поселений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979,100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проекта организации дорожного движения на автомобильных дорогах общего пользования в границах поселения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212,640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674">
                <a:tc>
                  <a:txBody>
                    <a:bodyPr/>
                    <a:lstStyle/>
                    <a:p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Обустройство снежного городка, выполнение работ по содержанию объектов уличного освещения, оказание услуг по очистке от снега памятников и мест массового отдыха населения, оказание услуг по содержанию мест захоронения, монтаж новогодней ели, иллюминации в рамках муниципальной программы города Игарки "Обеспечение комфортной среды проживания на территории города Игарки"</a:t>
                      </a:r>
                      <a:endParaRPr lang="ru-RU" sz="13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2 785,984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призов в рамках муниципальной программы города Игарки "Развитие спорта и молодежной политики"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63,001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 Игарского городского Совета депутатов (изготовление бланочной продукции)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4,204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674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 концертов и концертных программ в рамках подпрограммы «Развитие-культурно-просветительской и досуговой деятельности» муниципальной программы города Игарки "Развитие культуры"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346,191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Библиотечное, библиографическое и информационное обслуживание пользователей библиотеки в рамках подпрограммы «Модернизация библиотечных технологий и сохранение библиотечного фонда» муниципальной программы города Игарки "Развитие культуры"</a:t>
                      </a: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317,439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940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стабильного функционирования ОУ; учебно-воспитательного процесса и культурно-просветительской деятельности учреждения через реализацию государственных образовательных требований, участие преподавателей и учащихся в выездных конкурсных мероприятиях, а так же повышение профессионального мастерства в рамках муниципальной программы города Игарки "Развитие дополнительного образования детей"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554,247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u="none" strike="noStrike" dirty="0">
                          <a:effectLst/>
                        </a:rPr>
                        <a:t>Итого:</a:t>
                      </a:r>
                      <a:endParaRPr lang="ru-RU" sz="1300" b="1" i="0" u="none" strike="noStrike" dirty="0">
                        <a:effectLst/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</a:rPr>
                        <a:t>5 973,562</a:t>
                      </a:r>
                      <a:endParaRPr lang="ru-RU" sz="1300" b="1" i="0" u="none" strike="noStrike" dirty="0">
                        <a:effectLst/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2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7464" y="2636912"/>
            <a:ext cx="7772400" cy="720079"/>
          </a:xfrm>
          <a:prstGeom prst="rect">
            <a:avLst/>
          </a:prstGeom>
          <a:effectLst/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noAutofit/>
          </a:bodyPr>
          <a:lstStyle>
            <a:lvl1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2pPr>
            <a:lvl3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3pPr>
            <a:lvl4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4pPr>
            <a:lvl5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buFont typeface="Georgia" pitchFamily="18" charset="0"/>
              <a:buNone/>
            </a:pPr>
            <a:r>
              <a:rPr lang="ru-RU" sz="5400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Gautami" pitchFamily="34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5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3076" y="404664"/>
            <a:ext cx="5657319" cy="523220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Доходы бюджета города Игарки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400751"/>
              </p:ext>
            </p:extLst>
          </p:nvPr>
        </p:nvGraphicFramePr>
        <p:xfrm>
          <a:off x="323528" y="927885"/>
          <a:ext cx="8496943" cy="34555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5172"/>
                <a:gridCol w="936800"/>
                <a:gridCol w="936800"/>
                <a:gridCol w="936800"/>
                <a:gridCol w="1219124"/>
                <a:gridCol w="1114660"/>
                <a:gridCol w="1117587"/>
              </a:tblGrid>
              <a:tr h="56408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  2014 год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2015 год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2016 год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2017 год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% исполнения 2017 г. к 2016 г.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Динамика роста в 2017 г. к 2016 году в 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3784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Прочие межбюджетные трансферты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286 971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293 371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415 928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   341 998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82,2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-17,8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3784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Субвенции бюджетам городских поселений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      30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      70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 28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     537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1924,8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1824,8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28094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Фонд финансовой поддержки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57 495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53 058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56 317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47 807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84,9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-15,1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19271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Собственные доходы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34 849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35 441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42 160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35 683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84,6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-15,4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24263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ДОХОДЫ - всего в том числе: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 379 345  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 391 486  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 514 433  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       426 025  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82,8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</a:rPr>
                        <a:t>-17,2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63852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Дотации на выравнивание уровня бюджетной обеспеченности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53 058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56 317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56 317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47 807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84,9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-15,1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40147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Дотация на сбалансированность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80 489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80 386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     80 386  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          87 322  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108,6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8,6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  <a:tr h="3784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Возврат остатков субсидий прошлых лет 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184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-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004245"/>
              </p:ext>
            </p:extLst>
          </p:nvPr>
        </p:nvGraphicFramePr>
        <p:xfrm>
          <a:off x="107504" y="4293096"/>
          <a:ext cx="8856984" cy="256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6119" y="189221"/>
            <a:ext cx="6591228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Анализ исполнения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в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2016-2017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 (тыс.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руб.)</a:t>
            </a:r>
            <a:endParaRPr lang="ru-RU" sz="2800" b="1" i="1" dirty="0">
              <a:ln w="50800"/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16538"/>
              </p:ext>
            </p:extLst>
          </p:nvPr>
        </p:nvGraphicFramePr>
        <p:xfrm>
          <a:off x="179510" y="1143328"/>
          <a:ext cx="8784980" cy="53700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8403"/>
                <a:gridCol w="1006453"/>
                <a:gridCol w="1006453"/>
                <a:gridCol w="1003383"/>
                <a:gridCol w="810072"/>
                <a:gridCol w="810072"/>
                <a:gridCol w="810072"/>
                <a:gridCol w="810072"/>
              </a:tblGrid>
              <a:tr h="27268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 показателя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2016 год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 год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Темп роста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7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исполнение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 план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исполнение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2016 исполнение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 исполнение 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 исполнение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 план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Доходы, всего 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514 433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575 937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426 025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-88 409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-17%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-149 912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-26%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собственные доходы</a:t>
                      </a:r>
                      <a:endParaRPr lang="ru-RU" sz="1000" b="1" i="1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42 160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38 338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35 683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-6 478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-15%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-2 655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-7%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и неналоговые доходы:</a:t>
                      </a:r>
                      <a:endParaRPr lang="ru-RU" sz="1000" b="1" i="1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8%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7%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8%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доходы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29 464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27 834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28 870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-594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-2%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1 036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в % к собственным доходам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70%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73%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81%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доходы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12 696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10 504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6 813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-5 883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-46%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-3 691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-35%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в % к собственным доходам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30%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27%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19%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52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Межбюджетные трансферты из бюджетов других уровней 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472 273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537 599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390 342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-81 931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-17%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-147 257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-27%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в % к собственным доходам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92%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93%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92%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в том числе: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дотации субсидии 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56 344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48 344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48 344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-8 000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-14%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0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0%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другие МБТ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415 899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478 953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331 695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-84 204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-20%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-147 257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-31%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прочие безвозмездные поступления 207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29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10 118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10 118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остатков прошлых лет 218,219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0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184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184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Расходы, всего 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529 564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582 510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429 160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-100 404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-19%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-153 350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-26%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26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Дефицит (профицит)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-15 131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-6 574</a:t>
                      </a:r>
                      <a:endParaRPr lang="ru-RU" sz="1000" b="1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-3 136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11 995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-79%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3 438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-52%</a:t>
                      </a:r>
                      <a:endParaRPr lang="ru-RU" sz="10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88" y="189221"/>
            <a:ext cx="9084090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Динамика доходов местного бюджета за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2016-2017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(в разрезе видов дохода)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49753"/>
              </p:ext>
            </p:extLst>
          </p:nvPr>
        </p:nvGraphicFramePr>
        <p:xfrm>
          <a:off x="755576" y="1340768"/>
          <a:ext cx="7416823" cy="14216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40"/>
                <a:gridCol w="1368152"/>
                <a:gridCol w="1353066"/>
                <a:gridCol w="1162042"/>
                <a:gridCol w="1373323"/>
              </a:tblGrid>
              <a:tr h="4080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 показателя</a:t>
                      </a:r>
                      <a:endParaRPr lang="ru-RU" sz="105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2016 год (тыс. руб.)</a:t>
                      </a:r>
                      <a:endParaRPr lang="ru-RU" sz="105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 год (тыс. руб.)</a:t>
                      </a:r>
                      <a:endParaRPr lang="ru-RU" sz="105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Темп роста, тыс. руб.</a:t>
                      </a:r>
                      <a:endParaRPr lang="ru-RU" sz="105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Темп роста, %</a:t>
                      </a:r>
                      <a:endParaRPr lang="ru-RU" sz="105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rtl="0">
                        <a:defRPr sz="1800" b="1" i="0" u="none" strike="noStrike" kern="1200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defRPr>
                      </a:pPr>
                      <a:r>
                        <a:rPr lang="ru-RU" sz="105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Безвозмездные поступления (МБТ, субвенции)</a:t>
                      </a:r>
                      <a:endParaRPr lang="ru-RU" sz="1050" b="0" u="none" strike="noStrike" kern="1200" dirty="0">
                        <a:solidFill>
                          <a:schemeClr val="dk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472 273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390 342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-81 931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-17%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Собственные </a:t>
                      </a:r>
                      <a:r>
                        <a:rPr lang="ru-RU" sz="1050" u="none" strike="noStrike" dirty="0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доходы, в </a:t>
                      </a:r>
                      <a:r>
                        <a:rPr lang="ru-RU" sz="1050" u="none" strike="noStrike" dirty="0" err="1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т.ч</a:t>
                      </a:r>
                      <a:r>
                        <a:rPr lang="ru-RU" sz="1050" u="none" strike="noStrike" dirty="0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.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42 160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35 683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-6 478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-15%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i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доходы</a:t>
                      </a:r>
                      <a:endParaRPr lang="ru-RU" sz="1050" b="0" i="1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29 464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28 870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-594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-2%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27603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i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доходы</a:t>
                      </a:r>
                      <a:endParaRPr lang="ru-RU" sz="1050" b="0" i="1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12 696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6 813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>
                          <a:effectLst/>
                          <a:latin typeface="Arial Cyr" pitchFamily="34" charset="0"/>
                          <a:cs typeface="Arial Cyr" pitchFamily="34" charset="0"/>
                        </a:rPr>
                        <a:t>-5 883</a:t>
                      </a:r>
                      <a:endParaRPr lang="ru-RU" sz="1050" b="0" i="0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-46%</a:t>
                      </a:r>
                      <a:endParaRPr lang="ru-RU" sz="105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829107"/>
              </p:ext>
            </p:extLst>
          </p:nvPr>
        </p:nvGraphicFramePr>
        <p:xfrm>
          <a:off x="-180528" y="2708920"/>
          <a:ext cx="291581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3933291"/>
              </p:ext>
            </p:extLst>
          </p:nvPr>
        </p:nvGraphicFramePr>
        <p:xfrm>
          <a:off x="1979712" y="4365104"/>
          <a:ext cx="3024336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928465"/>
              </p:ext>
            </p:extLst>
          </p:nvPr>
        </p:nvGraphicFramePr>
        <p:xfrm>
          <a:off x="4355977" y="2564904"/>
          <a:ext cx="295232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2553129"/>
              </p:ext>
            </p:extLst>
          </p:nvPr>
        </p:nvGraphicFramePr>
        <p:xfrm>
          <a:off x="6171370" y="4069432"/>
          <a:ext cx="2972630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417" y="189221"/>
            <a:ext cx="8306633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Динамика налоговых доходов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за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2016-2017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 (в разрезе видов налогов)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1175803"/>
              </p:ext>
            </p:extLst>
          </p:nvPr>
        </p:nvGraphicFramePr>
        <p:xfrm>
          <a:off x="-324544" y="3140968"/>
          <a:ext cx="2880320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669069"/>
              </p:ext>
            </p:extLst>
          </p:nvPr>
        </p:nvGraphicFramePr>
        <p:xfrm>
          <a:off x="971600" y="5005919"/>
          <a:ext cx="3096077" cy="1855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916955"/>
              </p:ext>
            </p:extLst>
          </p:nvPr>
        </p:nvGraphicFramePr>
        <p:xfrm>
          <a:off x="2483768" y="2924944"/>
          <a:ext cx="352839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46517"/>
              </p:ext>
            </p:extLst>
          </p:nvPr>
        </p:nvGraphicFramePr>
        <p:xfrm>
          <a:off x="6382925" y="3068960"/>
          <a:ext cx="2726706" cy="2099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361335"/>
              </p:ext>
            </p:extLst>
          </p:nvPr>
        </p:nvGraphicFramePr>
        <p:xfrm>
          <a:off x="4932040" y="4907519"/>
          <a:ext cx="3024603" cy="1950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848319"/>
              </p:ext>
            </p:extLst>
          </p:nvPr>
        </p:nvGraphicFramePr>
        <p:xfrm>
          <a:off x="418416" y="1143328"/>
          <a:ext cx="8306633" cy="1911817"/>
        </p:xfrm>
        <a:graphic>
          <a:graphicData uri="http://schemas.openxmlformats.org/drawingml/2006/table">
            <a:tbl>
              <a:tblPr/>
              <a:tblGrid>
                <a:gridCol w="2718534"/>
                <a:gridCol w="1380843"/>
                <a:gridCol w="1380843"/>
                <a:gridCol w="1380843"/>
                <a:gridCol w="1445570"/>
              </a:tblGrid>
              <a:tr h="5906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Налоговые доходы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2016 год, тыс.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2017 год, тыс.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НДФЛ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27641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26572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-1069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Налог на имущество ФЛ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1162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1781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619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53%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Земельный налог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Акцизы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530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383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-28%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5,35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 Cyr"/>
                        </a:rPr>
                        <a:t>5,35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Arial Cyr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0788" y="189221"/>
            <a:ext cx="5261890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Межбюджетные трансферты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из бюджетов других уровней 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861269"/>
              </p:ext>
            </p:extLst>
          </p:nvPr>
        </p:nvGraphicFramePr>
        <p:xfrm>
          <a:off x="3131573" y="3212976"/>
          <a:ext cx="2880320" cy="314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688760"/>
              </p:ext>
            </p:extLst>
          </p:nvPr>
        </p:nvGraphicFramePr>
        <p:xfrm>
          <a:off x="6732240" y="3861048"/>
          <a:ext cx="2238876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930465"/>
              </p:ext>
            </p:extLst>
          </p:nvPr>
        </p:nvGraphicFramePr>
        <p:xfrm>
          <a:off x="0" y="3429000"/>
          <a:ext cx="2771800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30837"/>
              </p:ext>
            </p:extLst>
          </p:nvPr>
        </p:nvGraphicFramePr>
        <p:xfrm>
          <a:off x="467543" y="1340768"/>
          <a:ext cx="8208912" cy="1837997"/>
        </p:xfrm>
        <a:graphic>
          <a:graphicData uri="http://schemas.openxmlformats.org/drawingml/2006/table">
            <a:tbl>
              <a:tblPr/>
              <a:tblGrid>
                <a:gridCol w="2808313"/>
                <a:gridCol w="1001428"/>
                <a:gridCol w="942788"/>
                <a:gridCol w="983647"/>
                <a:gridCol w="1236368"/>
                <a:gridCol w="1236368"/>
              </a:tblGrid>
              <a:tr h="6862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407" marR="8407" marT="8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2016 год, тыс. руб.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2017 год, тыс. руб.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% исполнения 2017 г. к 2016 г.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Темп роста, тыс. рублей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Темп роста, 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65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Дотации на выравнивание уровня бюджетной обеспеченности</a:t>
                      </a:r>
                    </a:p>
                  </a:txBody>
                  <a:tcPr marL="100888" marR="8407" marT="84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56 317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47 807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>
                          <a:effectLst/>
                          <a:latin typeface="Times New Roman"/>
                        </a:rPr>
                        <a:t>85%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>
                          <a:effectLst/>
                          <a:latin typeface="Times New Roman"/>
                        </a:rPr>
                        <a:t>-8 509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-15%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4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Субсидии, субвенции</a:t>
                      </a:r>
                    </a:p>
                  </a:txBody>
                  <a:tcPr marL="100888" marR="8407" marT="84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537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1925%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509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1825%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27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Прочие межбюджетные трансферты</a:t>
                      </a:r>
                    </a:p>
                  </a:txBody>
                  <a:tcPr marL="100888" marR="8407" marT="84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415 928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341 998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82%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-73 931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-18%</a:t>
                      </a:r>
                    </a:p>
                  </a:txBody>
                  <a:tcPr marL="8407" marR="8407" marT="8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2094" y="404664"/>
            <a:ext cx="5579283" cy="523220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Расходы бюджета города Игарки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8044754"/>
              </p:ext>
            </p:extLst>
          </p:nvPr>
        </p:nvGraphicFramePr>
        <p:xfrm>
          <a:off x="179512" y="927884"/>
          <a:ext cx="8784976" cy="25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271302"/>
              </p:ext>
            </p:extLst>
          </p:nvPr>
        </p:nvGraphicFramePr>
        <p:xfrm>
          <a:off x="539552" y="3501008"/>
          <a:ext cx="79928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005" y="15935"/>
            <a:ext cx="8517460" cy="461665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Структура расходов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бюджета города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Игарки в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2016-2017гг.</a:t>
            </a:r>
            <a:endParaRPr lang="ru-RU" sz="2400" b="1" i="1" dirty="0">
              <a:ln w="50800"/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810025"/>
              </p:ext>
            </p:extLst>
          </p:nvPr>
        </p:nvGraphicFramePr>
        <p:xfrm>
          <a:off x="-252535" y="3068961"/>
          <a:ext cx="5256583" cy="378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634561"/>
              </p:ext>
            </p:extLst>
          </p:nvPr>
        </p:nvGraphicFramePr>
        <p:xfrm>
          <a:off x="143243" y="476672"/>
          <a:ext cx="8856983" cy="2507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10976"/>
                <a:gridCol w="1720991"/>
                <a:gridCol w="1674477"/>
                <a:gridCol w="2050539"/>
              </a:tblGrid>
              <a:tr h="1541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220055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Исполнение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Темп роста, %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9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Наименование показателей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 2016 год, тыс. руб.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2017 год, тыс. руб.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97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36 848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38 709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7359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Национальная оборона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509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25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804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350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-56%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экономика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54 234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60 346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342 967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228 592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-33%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Образование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22 665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23 702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Культура, кинематография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55 585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60 613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Физическая культура и спорт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10 017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9 627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-4%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97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6 121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6 490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6%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Социальная политика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323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222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-31%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6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Итого расходов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529 564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429 160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81,04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169" marR="9169" marT="91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515046"/>
              </p:ext>
            </p:extLst>
          </p:nvPr>
        </p:nvGraphicFramePr>
        <p:xfrm>
          <a:off x="-21141" y="1628800"/>
          <a:ext cx="4352925" cy="558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2050856"/>
              </p:ext>
            </p:extLst>
          </p:nvPr>
        </p:nvGraphicFramePr>
        <p:xfrm>
          <a:off x="5084634" y="2996952"/>
          <a:ext cx="4029076" cy="4124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895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134" y="250775"/>
            <a:ext cx="7525202" cy="83099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Исполнение бюджета города Игарки по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разделам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функциональной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классификации расходов за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2017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271916"/>
              </p:ext>
            </p:extLst>
          </p:nvPr>
        </p:nvGraphicFramePr>
        <p:xfrm>
          <a:off x="179513" y="1081769"/>
          <a:ext cx="8856984" cy="2218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51020"/>
                <a:gridCol w="2715478"/>
                <a:gridCol w="2190486"/>
              </a:tblGrid>
              <a:tr h="25899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Исполнение (тыс. рублей)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err="1">
                          <a:effectLst/>
                        </a:rPr>
                        <a:t>Уд.вес</a:t>
                      </a:r>
                      <a:r>
                        <a:rPr lang="ru-RU" sz="1100" u="none" strike="noStrike" dirty="0">
                          <a:effectLst/>
                        </a:rPr>
                        <a:t> в расходах, 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228 592,26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53,26%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Культура, кинематография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60 613,06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14,12%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38 708,79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9,02%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экономика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60 345,64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14,06%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Образование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23 701,59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5,52%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Физическая культура и спорт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9 627,07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2,24%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6 490,47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1,51%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Социальная политика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222,30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0,05%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07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Итого расходов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429 160,49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100,00%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669346"/>
              </p:ext>
            </p:extLst>
          </p:nvPr>
        </p:nvGraphicFramePr>
        <p:xfrm>
          <a:off x="467544" y="3429001"/>
          <a:ext cx="820891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56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3930</TotalTime>
  <Words>1627</Words>
  <Application>Microsoft Office PowerPoint</Application>
  <PresentationFormat>Экран (4:3)</PresentationFormat>
  <Paragraphs>542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Исполнение бюджета города  Игарки  за 2017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краевого, районного и местного бюджетов в программных расходах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Oracle</dc:creator>
  <cp:lastModifiedBy>Пантюхин И.В.</cp:lastModifiedBy>
  <cp:revision>258</cp:revision>
  <cp:lastPrinted>2016-03-17T10:50:50Z</cp:lastPrinted>
  <dcterms:created xsi:type="dcterms:W3CDTF">2014-04-16T07:33:25Z</dcterms:created>
  <dcterms:modified xsi:type="dcterms:W3CDTF">2018-04-18T08:20:00Z</dcterms:modified>
</cp:coreProperties>
</file>