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8" r:id="rId1"/>
  </p:sldMasterIdLst>
  <p:notesMasterIdLst>
    <p:notesMasterId r:id="rId38"/>
  </p:notesMasterIdLst>
  <p:handoutMasterIdLst>
    <p:handoutMasterId r:id="rId39"/>
  </p:handoutMasterIdLst>
  <p:sldIdLst>
    <p:sldId id="518" r:id="rId2"/>
    <p:sldId id="537" r:id="rId3"/>
    <p:sldId id="538" r:id="rId4"/>
    <p:sldId id="509" r:id="rId5"/>
    <p:sldId id="508" r:id="rId6"/>
    <p:sldId id="514" r:id="rId7"/>
    <p:sldId id="530" r:id="rId8"/>
    <p:sldId id="531" r:id="rId9"/>
    <p:sldId id="533" r:id="rId10"/>
    <p:sldId id="532" r:id="rId11"/>
    <p:sldId id="536" r:id="rId12"/>
    <p:sldId id="534" r:id="rId13"/>
    <p:sldId id="546" r:id="rId14"/>
    <p:sldId id="544" r:id="rId15"/>
    <p:sldId id="545" r:id="rId16"/>
    <p:sldId id="543" r:id="rId17"/>
    <p:sldId id="550" r:id="rId18"/>
    <p:sldId id="548" r:id="rId19"/>
    <p:sldId id="547" r:id="rId20"/>
    <p:sldId id="500" r:id="rId21"/>
    <p:sldId id="526" r:id="rId22"/>
    <p:sldId id="493" r:id="rId23"/>
    <p:sldId id="495" r:id="rId24"/>
    <p:sldId id="541" r:id="rId25"/>
    <p:sldId id="491" r:id="rId26"/>
    <p:sldId id="529" r:id="rId27"/>
    <p:sldId id="494" r:id="rId28"/>
    <p:sldId id="551" r:id="rId29"/>
    <p:sldId id="490" r:id="rId30"/>
    <p:sldId id="496" r:id="rId31"/>
    <p:sldId id="553" r:id="rId32"/>
    <p:sldId id="552" r:id="rId33"/>
    <p:sldId id="498" r:id="rId34"/>
    <p:sldId id="507" r:id="rId35"/>
    <p:sldId id="542" r:id="rId36"/>
    <p:sldId id="519" r:id="rId37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F7FD"/>
    <a:srgbClr val="3EAC43"/>
    <a:srgbClr val="33CCCC"/>
    <a:srgbClr val="B3EDFB"/>
    <a:srgbClr val="A8CCC9"/>
    <a:srgbClr val="000000"/>
    <a:srgbClr val="F46666"/>
    <a:srgbClr val="FFFFCC"/>
    <a:srgbClr val="B9477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79" autoAdjust="0"/>
    <p:restoredTop sz="79930" autoAdjust="0"/>
  </p:normalViewPr>
  <p:slideViewPr>
    <p:cSldViewPr>
      <p:cViewPr>
        <p:scale>
          <a:sx n="75" d="100"/>
          <a:sy n="75" d="100"/>
        </p:scale>
        <p:origin x="-618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9-2021\&#1087;&#1088;&#1086;&#1075;&#1085;&#1086;&#1079;%20&#1057;&#1069;&#1056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9-2021\&#1056;&#1072;&#1089;&#1093;&#1086;&#1076;&#1099;%20-%202019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9-2021\&#1056;&#1072;&#1089;&#1093;&#1086;&#1076;&#1099;%20-%20201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9-2021\&#1087;&#1088;&#1086;&#1075;&#1085;&#1086;&#1079;%20&#1057;&#1069;&#1056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9-2021\&#1087;&#1088;&#1086;&#1075;&#1085;&#1086;&#1079;%20&#1057;&#1069;&#1056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9-2021\&#1087;&#1088;&#1086;&#1075;&#1085;&#1086;&#1079;%20&#1057;&#1069;&#1056;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44;&#1086;&#1093;&#1086;&#1076;&#1099;.xls" TargetMode="External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44;&#1086;&#1093;&#1086;&#1076;&#1099;.xls" TargetMode="External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44;&#1086;&#1093;&#1086;&#1076;&#1099;.xls" TargetMode="External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44;&#1086;&#1093;&#1086;&#1076;&#1099;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9-2021\&#1056;&#1072;&#1089;&#1093;&#1086;&#1076;&#1099;%20-%20201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Рождаемость и смертность за 2013-2018 годы </a:t>
            </a: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749336309232639E-2"/>
          <c:y val="0.17156459609215516"/>
          <c:w val="0.91242784798372323"/>
          <c:h val="0.57871609798775148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'численность населения'!$A$17:$B$17</c:f>
              <c:strCache>
                <c:ptCount val="1"/>
                <c:pt idx="0">
                  <c:v>Численность родившихся за период чел.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'численность населения'!$C$16:$K$16</c:f>
              <c:strCache>
                <c:ptCount val="9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 факт</c:v>
                </c:pt>
                <c:pt idx="5">
                  <c:v>2018 оценка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</c:strCache>
            </c:strRef>
          </c:cat>
          <c:val>
            <c:numRef>
              <c:f>'численность населения'!$C$17:$K$17</c:f>
              <c:numCache>
                <c:formatCode>General</c:formatCode>
                <c:ptCount val="9"/>
                <c:pt idx="0">
                  <c:v>52</c:v>
                </c:pt>
                <c:pt idx="1">
                  <c:v>51</c:v>
                </c:pt>
                <c:pt idx="2">
                  <c:v>69</c:v>
                </c:pt>
                <c:pt idx="3">
                  <c:v>48</c:v>
                </c:pt>
                <c:pt idx="4">
                  <c:v>46</c:v>
                </c:pt>
                <c:pt idx="5">
                  <c:v>45</c:v>
                </c:pt>
                <c:pt idx="6">
                  <c:v>44</c:v>
                </c:pt>
                <c:pt idx="7">
                  <c:v>44</c:v>
                </c:pt>
                <c:pt idx="8">
                  <c:v>44</c:v>
                </c:pt>
              </c:numCache>
            </c:numRef>
          </c:val>
        </c:ser>
        <c:ser>
          <c:idx val="2"/>
          <c:order val="1"/>
          <c:tx>
            <c:strRef>
              <c:f>'численность населения'!$A$18:$B$18</c:f>
              <c:strCache>
                <c:ptCount val="1"/>
                <c:pt idx="0">
                  <c:v>Численность умерших за период чел.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'численность населения'!$C$16:$K$16</c:f>
              <c:strCache>
                <c:ptCount val="9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 факт</c:v>
                </c:pt>
                <c:pt idx="5">
                  <c:v>2018 оценка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</c:strCache>
            </c:strRef>
          </c:cat>
          <c:val>
            <c:numRef>
              <c:f>'численность населения'!$C$18:$K$18</c:f>
              <c:numCache>
                <c:formatCode>General</c:formatCode>
                <c:ptCount val="9"/>
                <c:pt idx="0">
                  <c:v>96</c:v>
                </c:pt>
                <c:pt idx="1">
                  <c:v>89</c:v>
                </c:pt>
                <c:pt idx="2">
                  <c:v>75</c:v>
                </c:pt>
                <c:pt idx="3">
                  <c:v>76</c:v>
                </c:pt>
                <c:pt idx="4">
                  <c:v>84</c:v>
                </c:pt>
                <c:pt idx="5">
                  <c:v>85</c:v>
                </c:pt>
                <c:pt idx="6">
                  <c:v>84</c:v>
                </c:pt>
                <c:pt idx="7">
                  <c:v>84</c:v>
                </c:pt>
                <c:pt idx="8">
                  <c:v>84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47264128"/>
        <c:axId val="47265664"/>
        <c:axId val="0"/>
      </c:bar3DChart>
      <c:catAx>
        <c:axId val="4726412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crossAx val="47265664"/>
        <c:crosses val="autoZero"/>
        <c:auto val="1"/>
        <c:lblAlgn val="ctr"/>
        <c:lblOffset val="100"/>
        <c:noMultiLvlLbl val="0"/>
      </c:catAx>
      <c:valAx>
        <c:axId val="472656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2641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9477031573606236E-2"/>
          <c:y val="0.90043398933764796"/>
          <c:w val="0.93841355935575976"/>
          <c:h val="8.4661563425660058E-2"/>
        </c:manualLayout>
      </c:layout>
      <c:overlay val="0"/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022173619127066E-2"/>
          <c:y val="8.0144983890678825E-2"/>
          <c:w val="0.77192411765924318"/>
          <c:h val="0.62809373032626004"/>
        </c:manualLayout>
      </c:layout>
      <c:pie3DChart>
        <c:varyColors val="1"/>
        <c:ser>
          <c:idx val="0"/>
          <c:order val="0"/>
          <c:tx>
            <c:strRef>
              <c:f>'СЛАЙД 12'!$B$7</c:f>
              <c:strCache>
                <c:ptCount val="1"/>
                <c:pt idx="0">
                  <c:v>Транспорт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33CCCC"/>
              </a:solidFill>
            </c:spPr>
          </c:dPt>
          <c:dPt>
            <c:idx val="2"/>
            <c:bubble3D val="0"/>
            <c:spPr>
              <a:solidFill>
                <a:srgbClr val="F46666"/>
              </a:solidFill>
            </c:spPr>
          </c:dPt>
          <c:dLbls>
            <c:dLbl>
              <c:idx val="0"/>
              <c:layout>
                <c:manualLayout>
                  <c:x val="-8.3640839648655794E-3"/>
                  <c:y val="-4.809535106224993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8610086821825914"/>
                  <c:y val="-2.748305774985710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0844604836750718E-2"/>
                  <c:y val="4.726138310213593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('СЛАЙД 12'!$B$7,'СЛАЙД 12'!$B$11,'СЛАЙД 12'!$B$18)</c:f>
              <c:strCache>
                <c:ptCount val="3"/>
                <c:pt idx="0">
                  <c:v>Транспорт</c:v>
                </c:pt>
                <c:pt idx="1">
                  <c:v>Дорожное хозяйство (дорожные фонды) </c:v>
                </c:pt>
                <c:pt idx="2">
                  <c:v>Другие вопросы в области национальной экономики</c:v>
                </c:pt>
              </c:strCache>
            </c:strRef>
          </c:cat>
          <c:val>
            <c:numRef>
              <c:f>('СЛАЙД 12'!$C$7,'СЛАЙД 12'!$C$11,'СЛАЙД 12'!$C$18)</c:f>
              <c:numCache>
                <c:formatCode>_-* #,##0.0\ _₽_-;\-* #,##0.0\ _₽_-;_-* "-"??\ _₽_-;_-@_-</c:formatCode>
                <c:ptCount val="3"/>
                <c:pt idx="0">
                  <c:v>37828.118999999999</c:v>
                </c:pt>
                <c:pt idx="1">
                  <c:v>15188.089</c:v>
                </c:pt>
                <c:pt idx="2">
                  <c:v>351.9</c:v>
                </c:pt>
              </c:numCache>
            </c:numRef>
          </c:val>
        </c:ser>
        <c:ser>
          <c:idx val="1"/>
          <c:order val="1"/>
          <c:tx>
            <c:strRef>
              <c:f>'СЛАЙД 12'!$B$11</c:f>
              <c:strCache>
                <c:ptCount val="1"/>
                <c:pt idx="0">
                  <c:v>Дорожное хозяйство (дорожные фонды) 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('СЛАЙД 12'!$B$7,'СЛАЙД 12'!$B$11,'СЛАЙД 12'!$B$18)</c:f>
              <c:strCache>
                <c:ptCount val="3"/>
                <c:pt idx="0">
                  <c:v>Транспорт</c:v>
                </c:pt>
                <c:pt idx="1">
                  <c:v>Дорожное хозяйство (дорожные фонды) </c:v>
                </c:pt>
                <c:pt idx="2">
                  <c:v>Другие вопросы в области национальной экономики</c:v>
                </c:pt>
              </c:strCache>
            </c:strRef>
          </c:cat>
          <c:val>
            <c:numRef>
              <c:f>'СЛАЙД 12'!$C$11</c:f>
              <c:numCache>
                <c:formatCode>_-* #,##0.0\ _₽_-;\-* #,##0.0\ _₽_-;_-* "-"??\ _₽_-;_-@_-</c:formatCode>
                <c:ptCount val="1"/>
                <c:pt idx="0">
                  <c:v>15188.089</c:v>
                </c:pt>
              </c:numCache>
            </c:numRef>
          </c:val>
        </c:ser>
        <c:ser>
          <c:idx val="2"/>
          <c:order val="2"/>
          <c:tx>
            <c:strRef>
              <c:f>'СЛАЙД 12'!$B$18</c:f>
              <c:strCache>
                <c:ptCount val="1"/>
                <c:pt idx="0">
                  <c:v>Другие вопросы в области национальной экономики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('СЛАЙД 12'!$B$7,'СЛАЙД 12'!$B$11,'СЛАЙД 12'!$B$18)</c:f>
              <c:strCache>
                <c:ptCount val="3"/>
                <c:pt idx="0">
                  <c:v>Транспорт</c:v>
                </c:pt>
                <c:pt idx="1">
                  <c:v>Дорожное хозяйство (дорожные фонды) </c:v>
                </c:pt>
                <c:pt idx="2">
                  <c:v>Другие вопросы в области национальной экономики</c:v>
                </c:pt>
              </c:strCache>
            </c:strRef>
          </c:cat>
          <c:val>
            <c:numRef>
              <c:f>'СЛАЙД 12'!$C$18</c:f>
              <c:numCache>
                <c:formatCode>_-* #,##0.0\ _₽_-;\-* #,##0.0\ _₽_-;_-* "-"??\ _₽_-;_-@_-</c:formatCode>
                <c:ptCount val="1"/>
                <c:pt idx="0">
                  <c:v>351.9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8697075089585138E-2"/>
          <c:y val="0.76004443950672151"/>
          <c:w val="0.77577385469411109"/>
          <c:h val="0.2258460171092101"/>
        </c:manualLayout>
      </c:layout>
      <c:overlay val="0"/>
      <c:txPr>
        <a:bodyPr/>
        <a:lstStyle/>
        <a:p>
          <a:pPr rtl="0"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Основные направления расходной части бюджета на 2019 год </a:t>
            </a:r>
          </a:p>
          <a:p>
            <a:pPr>
              <a:defRPr/>
            </a:pPr>
            <a:r>
              <a:rPr lang="ru-RU" dirty="0"/>
              <a:t>(жилищно-коммунальное хозяйство, тыс. руб.)</a:t>
            </a:r>
          </a:p>
        </c:rich>
      </c:tx>
      <c:layout/>
      <c:overlay val="0"/>
    </c:title>
    <c:autoTitleDeleted val="0"/>
    <c:view3D>
      <c:rotX val="30"/>
      <c:rotY val="221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0007439872473597"/>
          <c:w val="0.70117440654742069"/>
          <c:h val="0.899925601275264"/>
        </c:manualLayout>
      </c:layout>
      <c:pie3DChart>
        <c:varyColors val="1"/>
        <c:ser>
          <c:idx val="0"/>
          <c:order val="0"/>
          <c:tx>
            <c:strRef>
              <c:f>'СЛАЙД 13'!$B$7</c:f>
              <c:strCache>
                <c:ptCount val="1"/>
                <c:pt idx="0">
                  <c:v>Жилищное хозяйство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-2.5391306424042581E-2"/>
                  <c:y val="-6.085700215581539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1.0829693386894634E-2"/>
                  <c:y val="3.089872036690055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6446515689289884E-2"/>
                  <c:y val="5.199000984909292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0172422362427568E-2"/>
                  <c:y val="4.614577780995619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('СЛАЙД 13'!$B$7,'СЛАЙД 13'!$B$10,'СЛАЙД 13'!$B$12,'СЛАЙД 13'!$B$30)</c:f>
              <c:strCache>
                <c:ptCount val="4"/>
                <c:pt idx="0">
                  <c:v>Жилищное хозяйство</c:v>
                </c:pt>
                <c:pt idx="1">
                  <c:v>Коммунальное хозяйство</c:v>
                </c:pt>
                <c:pt idx="2">
                  <c:v>Благоустройство</c:v>
                </c:pt>
                <c:pt idx="3">
                  <c:v>Другие вопросы в области жилищно-коммунального хозяйства</c:v>
                </c:pt>
              </c:strCache>
            </c:strRef>
          </c:cat>
          <c:val>
            <c:numRef>
              <c:f>('СЛАЙД 13'!$C$7,'СЛАЙД 13'!$C$10,'СЛАЙД 13'!$C$12,'СЛАЙД 13'!$C$30)</c:f>
              <c:numCache>
                <c:formatCode>_-* #,##0.0\ _₽_-;\-* #,##0.0\ _₽_-;_-* "-"??\ _₽_-;_-@_-</c:formatCode>
                <c:ptCount val="4"/>
                <c:pt idx="0">
                  <c:v>90600</c:v>
                </c:pt>
                <c:pt idx="1">
                  <c:v>6029.2</c:v>
                </c:pt>
                <c:pt idx="2">
                  <c:v>11684.107899999999</c:v>
                </c:pt>
                <c:pt idx="3">
                  <c:v>7066.8110000000006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652352954934835"/>
          <c:y val="0.24868101421939384"/>
          <c:w val="0.32728807422956901"/>
          <c:h val="0.65250240609969679"/>
        </c:manualLayout>
      </c:layout>
      <c:overlay val="0"/>
      <c:txPr>
        <a:bodyPr/>
        <a:lstStyle/>
        <a:p>
          <a:pPr rtl="0"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43285214348207"/>
          <c:y val="0.27802092446777488"/>
          <c:w val="0.86821289850805816"/>
          <c:h val="0.5494947506561679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'численность населения'!$A$4</c:f>
              <c:strCache>
                <c:ptCount val="1"/>
                <c:pt idx="0">
                  <c:v>Численность постоянного населения</c:v>
                </c:pt>
              </c:strCache>
            </c:strRef>
          </c:tx>
          <c:spPr>
            <a:solidFill>
              <a:srgbClr val="33CCCC"/>
            </a:solidFill>
          </c:spPr>
          <c:invertIfNegative val="0"/>
          <c:cat>
            <c:strRef>
              <c:f>'численность населения'!$C$2:$G$2</c:f>
              <c:strCache>
                <c:ptCount val="5"/>
                <c:pt idx="0">
                  <c:v>2017 факт</c:v>
                </c:pt>
                <c:pt idx="1">
                  <c:v>2018 оценка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strCache>
            </c:strRef>
          </c:cat>
          <c:val>
            <c:numRef>
              <c:f>'численность населения'!$C$5:$G$5</c:f>
              <c:numCache>
                <c:formatCode>#,##0</c:formatCode>
                <c:ptCount val="5"/>
                <c:pt idx="0">
                  <c:v>4754</c:v>
                </c:pt>
                <c:pt idx="1">
                  <c:v>4544</c:v>
                </c:pt>
                <c:pt idx="2">
                  <c:v>4334</c:v>
                </c:pt>
                <c:pt idx="3">
                  <c:v>4164</c:v>
                </c:pt>
                <c:pt idx="4">
                  <c:v>3994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47311872"/>
        <c:axId val="47514368"/>
        <c:axId val="0"/>
      </c:bar3DChart>
      <c:catAx>
        <c:axId val="47311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7514368"/>
        <c:crosses val="autoZero"/>
        <c:auto val="1"/>
        <c:lblAlgn val="ctr"/>
        <c:lblOffset val="100"/>
        <c:noMultiLvlLbl val="0"/>
      </c:catAx>
      <c:valAx>
        <c:axId val="4751436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4731187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spPr>
    <a:ln w="19050">
      <a:solidFill>
        <a:srgbClr val="FFFFCC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ru-RU" dirty="0"/>
              <a:t>Уровень зарегистрированной безработицы, %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1.4223330024262537E-2"/>
          <c:y val="0.30513196267133275"/>
          <c:w val="0.97013100694904864"/>
          <c:h val="0.52926295226456321"/>
        </c:manualLayout>
      </c:layout>
      <c:lineChart>
        <c:grouping val="stacked"/>
        <c:varyColors val="0"/>
        <c:ser>
          <c:idx val="0"/>
          <c:order val="0"/>
          <c:tx>
            <c:strRef>
              <c:f>'средняя зп'!$B$6</c:f>
              <c:strCache>
                <c:ptCount val="1"/>
                <c:pt idx="0">
                  <c:v>Красноярский край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ln>
                <a:solidFill>
                  <a:srgbClr val="FF0000"/>
                </a:solidFill>
              </a:ln>
            </c:spPr>
          </c:marker>
          <c:cat>
            <c:strRef>
              <c:f>'средняя зп'!$C$4:$J$4</c:f>
              <c:strCache>
                <c:ptCount val="8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 оценка</c:v>
                </c:pt>
                <c:pt idx="5">
                  <c:v>2019 прогноз</c:v>
                </c:pt>
                <c:pt idx="6">
                  <c:v>2020 прогноз</c:v>
                </c:pt>
                <c:pt idx="7">
                  <c:v>2021 прогноз</c:v>
                </c:pt>
              </c:strCache>
            </c:strRef>
          </c:cat>
          <c:val>
            <c:numRef>
              <c:f>'средняя зп'!$C$6:$J$6</c:f>
              <c:numCache>
                <c:formatCode>General</c:formatCode>
                <c:ptCount val="8"/>
                <c:pt idx="0">
                  <c:v>1.2</c:v>
                </c:pt>
                <c:pt idx="1">
                  <c:v>1.3</c:v>
                </c:pt>
                <c:pt idx="2">
                  <c:v>1.1000000000000001</c:v>
                </c:pt>
                <c:pt idx="3" formatCode="0.0">
                  <c:v>1</c:v>
                </c:pt>
                <c:pt idx="4" formatCode="0.0">
                  <c:v>0.87</c:v>
                </c:pt>
                <c:pt idx="5" formatCode="0.0">
                  <c:v>0.82</c:v>
                </c:pt>
                <c:pt idx="6" formatCode="0.0">
                  <c:v>0.78</c:v>
                </c:pt>
                <c:pt idx="7" formatCode="0.0">
                  <c:v>0.753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'средняя зп'!$B$5</c:f>
              <c:strCache>
                <c:ptCount val="1"/>
                <c:pt idx="0">
                  <c:v>МО г. Игарка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pPr>
              <a:ln>
                <a:solidFill>
                  <a:srgbClr val="FFFF00"/>
                </a:solidFill>
              </a:ln>
            </c:spPr>
          </c:marker>
          <c:cat>
            <c:strRef>
              <c:f>'средняя зп'!$C$4:$J$4</c:f>
              <c:strCache>
                <c:ptCount val="8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 оценка</c:v>
                </c:pt>
                <c:pt idx="5">
                  <c:v>2019 прогноз</c:v>
                </c:pt>
                <c:pt idx="6">
                  <c:v>2020 прогноз</c:v>
                </c:pt>
                <c:pt idx="7">
                  <c:v>2021 прогноз</c:v>
                </c:pt>
              </c:strCache>
            </c:strRef>
          </c:cat>
          <c:val>
            <c:numRef>
              <c:f>'средняя зп'!$C$5:$J$5</c:f>
              <c:numCache>
                <c:formatCode>General</c:formatCode>
                <c:ptCount val="8"/>
                <c:pt idx="0">
                  <c:v>1.8</c:v>
                </c:pt>
                <c:pt idx="1">
                  <c:v>2.5</c:v>
                </c:pt>
                <c:pt idx="2">
                  <c:v>1.9</c:v>
                </c:pt>
                <c:pt idx="3">
                  <c:v>1.2</c:v>
                </c:pt>
                <c:pt idx="4">
                  <c:v>1.2</c:v>
                </c:pt>
                <c:pt idx="5">
                  <c:v>1.1000000000000001</c:v>
                </c:pt>
                <c:pt idx="6">
                  <c:v>1.1000000000000001</c:v>
                </c:pt>
                <c:pt idx="7">
                  <c:v>1.1000000000000001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7529344"/>
        <c:axId val="47551616"/>
      </c:lineChart>
      <c:catAx>
        <c:axId val="47529344"/>
        <c:scaling>
          <c:orientation val="minMax"/>
        </c:scaling>
        <c:delete val="0"/>
        <c:axPos val="b"/>
        <c:majorTickMark val="none"/>
        <c:minorTickMark val="none"/>
        <c:tickLblPos val="nextTo"/>
        <c:crossAx val="47551616"/>
        <c:crosses val="autoZero"/>
        <c:auto val="1"/>
        <c:lblAlgn val="ctr"/>
        <c:lblOffset val="100"/>
        <c:noMultiLvlLbl val="0"/>
      </c:catAx>
      <c:valAx>
        <c:axId val="475516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7529344"/>
        <c:crosses val="autoZero"/>
        <c:crossBetween val="between"/>
      </c:valAx>
      <c:spPr>
        <a:ln>
          <a:noFill/>
        </a:ln>
      </c:spPr>
    </c:plotArea>
    <c:legend>
      <c:legendPos val="t"/>
      <c:layout>
        <c:manualLayout>
          <c:xMode val="edge"/>
          <c:yMode val="edge"/>
          <c:x val="0.22348300905634139"/>
          <c:y val="0.17118051697959485"/>
          <c:w val="0.54734164419268772"/>
          <c:h val="8.3717191601049873E-2"/>
        </c:manualLayout>
      </c:layout>
      <c:overlay val="0"/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Уровень доходов населения, руб.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251152762610865E-3"/>
          <c:y val="0.22664010580755642"/>
          <c:w val="0.56119058135365263"/>
          <c:h val="0.73032845066562702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'средняя зп'!$B$14:$B$20</c:f>
              <c:strCache>
                <c:ptCount val="7"/>
                <c:pt idx="0">
                  <c:v>Транспорт </c:v>
                </c:pt>
                <c:pt idx="1">
                  <c:v>Крупные и средние организации города</c:v>
                </c:pt>
                <c:pt idx="2">
                  <c:v>Здравоохранение и предоставление социальных услуг</c:v>
                </c:pt>
                <c:pt idx="3">
                  <c:v>Культура</c:v>
                </c:pt>
                <c:pt idx="4">
                  <c:v>Образование </c:v>
                </c:pt>
                <c:pt idx="5">
                  <c:v>Бюджетная сфера</c:v>
                </c:pt>
                <c:pt idx="6">
                  <c:v>Органы местного самоуправления</c:v>
                </c:pt>
              </c:strCache>
            </c:strRef>
          </c:cat>
          <c:val>
            <c:numRef>
              <c:f>'средняя зп'!$D$14:$D$20</c:f>
              <c:numCache>
                <c:formatCode>0.0</c:formatCode>
                <c:ptCount val="7"/>
                <c:pt idx="0">
                  <c:v>64968</c:v>
                </c:pt>
                <c:pt idx="1">
                  <c:v>42997</c:v>
                </c:pt>
                <c:pt idx="2">
                  <c:v>37606</c:v>
                </c:pt>
                <c:pt idx="3">
                  <c:v>34857</c:v>
                </c:pt>
                <c:pt idx="4">
                  <c:v>31551</c:v>
                </c:pt>
                <c:pt idx="5">
                  <c:v>38304</c:v>
                </c:pt>
                <c:pt idx="6">
                  <c:v>43601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8148246962172312"/>
          <c:y val="0.15108424575425619"/>
          <c:w val="0.41797038359784777"/>
          <c:h val="0.84104974283658429"/>
        </c:manualLayout>
      </c:layout>
      <c:overlay val="0"/>
      <c:txPr>
        <a:bodyPr/>
        <a:lstStyle/>
        <a:p>
          <a:pPr rtl="0">
            <a:defRPr sz="1100"/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accent2">
          <a:lumMod val="75000"/>
        </a:schemeClr>
      </a:solidFill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6084399285201834E-2"/>
          <c:y val="5.1671060572849266E-2"/>
          <c:w val="0.75684316620187209"/>
          <c:h val="0.9110200217993796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'СЛАЙД 7 (8)'!$J$12</c:f>
              <c:strCache>
                <c:ptCount val="1"/>
                <c:pt idx="0">
                  <c:v>налоговые поступления</c:v>
                </c:pt>
              </c:strCache>
            </c:strRef>
          </c:tx>
          <c:invertIfNegative val="0"/>
          <c:cat>
            <c:numRef>
              <c:f>'СЛАЙД 7 (8)'!$K$11:$M$11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'СЛАЙД 7 (8)'!$K$12:$M$12</c:f>
              <c:numCache>
                <c:formatCode>General</c:formatCode>
                <c:ptCount val="3"/>
                <c:pt idx="0">
                  <c:v>33691.5</c:v>
                </c:pt>
                <c:pt idx="1">
                  <c:v>35019.5</c:v>
                </c:pt>
                <c:pt idx="2">
                  <c:v>36807.5</c:v>
                </c:pt>
              </c:numCache>
            </c:numRef>
          </c:val>
        </c:ser>
        <c:ser>
          <c:idx val="1"/>
          <c:order val="1"/>
          <c:tx>
            <c:strRef>
              <c:f>'СЛАЙД 7 (8)'!$J$13</c:f>
              <c:strCache>
                <c:ptCount val="1"/>
                <c:pt idx="0">
                  <c:v>неналоговые поступления</c:v>
                </c:pt>
              </c:strCache>
            </c:strRef>
          </c:tx>
          <c:invertIfNegative val="0"/>
          <c:cat>
            <c:numRef>
              <c:f>'СЛАЙД 7 (8)'!$K$11:$M$11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'СЛАЙД 7 (8)'!$K$13:$M$13</c:f>
              <c:numCache>
                <c:formatCode>General</c:formatCode>
                <c:ptCount val="3"/>
                <c:pt idx="0">
                  <c:v>6634.4</c:v>
                </c:pt>
                <c:pt idx="1">
                  <c:v>6634.4</c:v>
                </c:pt>
                <c:pt idx="2">
                  <c:v>6634.4</c:v>
                </c:pt>
              </c:numCache>
            </c:numRef>
          </c:val>
        </c:ser>
        <c:ser>
          <c:idx val="2"/>
          <c:order val="2"/>
          <c:tx>
            <c:strRef>
              <c:f>'СЛАЙД 7 (8)'!$J$14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261414,1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259422,7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257172,8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7 (8)'!$K$11:$M$11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'СЛАЙД 7 (8)'!$K$14:$M$14</c:f>
              <c:numCache>
                <c:formatCode>General</c:formatCode>
                <c:ptCount val="3"/>
                <c:pt idx="0">
                  <c:v>261414.10399999999</c:v>
                </c:pt>
                <c:pt idx="1">
                  <c:v>259422.74400000001</c:v>
                </c:pt>
                <c:pt idx="2">
                  <c:v>257172.804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8103424"/>
        <c:axId val="48112768"/>
      </c:barChart>
      <c:catAx>
        <c:axId val="481034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50" b="1"/>
            </a:pPr>
            <a:endParaRPr lang="ru-RU"/>
          </a:p>
        </c:txPr>
        <c:crossAx val="48112768"/>
        <c:crosses val="autoZero"/>
        <c:auto val="1"/>
        <c:lblAlgn val="ctr"/>
        <c:lblOffset val="100"/>
        <c:noMultiLvlLbl val="0"/>
      </c:catAx>
      <c:valAx>
        <c:axId val="481127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81034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141932440651599"/>
          <c:y val="4.999932439939106E-2"/>
          <c:w val="0.1696127454764913"/>
          <c:h val="0.89295708885198943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7798735920269818E-2"/>
          <c:y val="4.5520306553360097E-2"/>
          <c:w val="0.80795011053817667"/>
          <c:h val="0.8508106980866482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'СЛАЙД 7 (8)'!$J$18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cat>
            <c:strRef>
              <c:f>'СЛАЙД 7 (8)'!$K$17:$M$17</c:f>
              <c:strCache>
                <c:ptCount val="3"/>
                <c:pt idx="0">
                  <c:v>2019 год, тыс. руб.</c:v>
                </c:pt>
                <c:pt idx="1">
                  <c:v>2020 год, тыс. руб.</c:v>
                </c:pt>
                <c:pt idx="2">
                  <c:v>2021 год, тыс. руб.</c:v>
                </c:pt>
              </c:strCache>
            </c:strRef>
          </c:cat>
          <c:val>
            <c:numRef>
              <c:f>'СЛАЙД 7 (8)'!$K$18:$M$18</c:f>
              <c:numCache>
                <c:formatCode>#,##0.0</c:formatCode>
                <c:ptCount val="3"/>
                <c:pt idx="0">
                  <c:v>301740.00400000002</c:v>
                </c:pt>
                <c:pt idx="1">
                  <c:v>301076.64400000003</c:v>
                </c:pt>
                <c:pt idx="2">
                  <c:v>300614.70400000003</c:v>
                </c:pt>
              </c:numCache>
            </c:numRef>
          </c:val>
        </c:ser>
        <c:ser>
          <c:idx val="1"/>
          <c:order val="1"/>
          <c:tx>
            <c:strRef>
              <c:f>'СЛАЙД 7 (8)'!$J$19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1.6180669018427106E-3"/>
                  <c:y val="-1.65528387466763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2361338036854211E-3"/>
                  <c:y val="-1.65528387466763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7 (8)'!$K$17:$M$17</c:f>
              <c:strCache>
                <c:ptCount val="3"/>
                <c:pt idx="0">
                  <c:v>2019 год, тыс. руб.</c:v>
                </c:pt>
                <c:pt idx="1">
                  <c:v>2020 год, тыс. руб.</c:v>
                </c:pt>
                <c:pt idx="2">
                  <c:v>2021 год, тыс. руб.</c:v>
                </c:pt>
              </c:strCache>
            </c:strRef>
          </c:cat>
          <c:val>
            <c:numRef>
              <c:f>'СЛАЙД 7 (8)'!$K$19:$M$19</c:f>
              <c:numCache>
                <c:formatCode>#,##0.0</c:formatCode>
                <c:ptCount val="3"/>
                <c:pt idx="0">
                  <c:v>301740.00399999996</c:v>
                </c:pt>
                <c:pt idx="1">
                  <c:v>301076.64399999991</c:v>
                </c:pt>
                <c:pt idx="2">
                  <c:v>300614.70399999997</c:v>
                </c:pt>
              </c:numCache>
            </c:numRef>
          </c:val>
        </c:ser>
        <c:ser>
          <c:idx val="2"/>
          <c:order val="2"/>
          <c:tx>
            <c:strRef>
              <c:f>'СЛАЙД 7 (8)'!$J$20</c:f>
              <c:strCache>
                <c:ptCount val="1"/>
                <c:pt idx="0">
                  <c:v>ДЕФИЦИТ (ПРОФИЦИТ)</c:v>
                </c:pt>
              </c:strCache>
            </c:strRef>
          </c:tx>
          <c:invertIfNegative val="0"/>
          <c:cat>
            <c:strRef>
              <c:f>'СЛАЙД 7 (8)'!$K$17:$M$17</c:f>
              <c:strCache>
                <c:ptCount val="3"/>
                <c:pt idx="0">
                  <c:v>2019 год, тыс. руб.</c:v>
                </c:pt>
                <c:pt idx="1">
                  <c:v>2020 год, тыс. руб.</c:v>
                </c:pt>
                <c:pt idx="2">
                  <c:v>2021 год, тыс. руб.</c:v>
                </c:pt>
              </c:strCache>
            </c:strRef>
          </c:cat>
          <c:val>
            <c:numRef>
              <c:f>'СЛАЙД 7 (8)'!$K$20:$M$20</c:f>
              <c:numCache>
                <c:formatCode>#,##0.0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47853952"/>
        <c:axId val="47855488"/>
        <c:axId val="47544512"/>
      </c:bar3DChart>
      <c:catAx>
        <c:axId val="47853952"/>
        <c:scaling>
          <c:orientation val="minMax"/>
        </c:scaling>
        <c:delete val="0"/>
        <c:axPos val="b"/>
        <c:majorTickMark val="none"/>
        <c:minorTickMark val="none"/>
        <c:tickLblPos val="nextTo"/>
        <c:crossAx val="47855488"/>
        <c:crosses val="autoZero"/>
        <c:auto val="1"/>
        <c:lblAlgn val="ctr"/>
        <c:lblOffset val="100"/>
        <c:noMultiLvlLbl val="0"/>
      </c:catAx>
      <c:valAx>
        <c:axId val="47855488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extTo"/>
        <c:crossAx val="47853952"/>
        <c:crosses val="autoZero"/>
        <c:crossBetween val="between"/>
      </c:valAx>
      <c:serAx>
        <c:axId val="47544512"/>
        <c:scaling>
          <c:orientation val="minMax"/>
        </c:scaling>
        <c:delete val="1"/>
        <c:axPos val="b"/>
        <c:majorGridlines/>
        <c:majorTickMark val="out"/>
        <c:minorTickMark val="none"/>
        <c:tickLblPos val="nextTo"/>
        <c:crossAx val="47855488"/>
        <c:crosses val="autoZero"/>
      </c:serAx>
      <c:spPr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5589576119760083E-2"/>
          <c:y val="2.7851822770442933E-2"/>
          <c:w val="0.84832045472907613"/>
          <c:h val="0.91992049682167443"/>
        </c:manualLayout>
      </c:layout>
      <c:lineChart>
        <c:grouping val="stacked"/>
        <c:varyColors val="0"/>
        <c:ser>
          <c:idx val="0"/>
          <c:order val="0"/>
          <c:tx>
            <c:strRef>
              <c:f>'СЛАЙД 4 (6)'!$A$5</c:f>
              <c:strCache>
                <c:ptCount val="1"/>
                <c:pt idx="0">
                  <c:v>ДОХОДЫ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4 (6)'!$B$4:$E$4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'СЛАЙД 4 (6)'!$B$5:$E$5</c:f>
              <c:numCache>
                <c:formatCode>_-* #,##0.0_р_._-;\-* #,##0.0_р_._-;_-* "-"??_р_._-;_-@_-</c:formatCode>
                <c:ptCount val="4"/>
                <c:pt idx="0">
                  <c:v>289188.45500000002</c:v>
                </c:pt>
                <c:pt idx="1">
                  <c:v>301740.00400000002</c:v>
                </c:pt>
                <c:pt idx="2" formatCode="_-* #,##0.0000_р_._-;\-* #,##0.0000_р_._-;_-* &quot;-&quot;??_р_._-;_-@_-">
                  <c:v>301076.64400000003</c:v>
                </c:pt>
                <c:pt idx="3" formatCode="_-* #,##0.0000_р_._-;\-* #,##0.0000_р_._-;_-* &quot;-&quot;??_р_._-;_-@_-">
                  <c:v>300614.70400000003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'СЛАЙД 4 (6)'!$A$6</c:f>
              <c:strCache>
                <c:ptCount val="1"/>
                <c:pt idx="0">
                  <c:v>РАСХОДЫ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4 (6)'!$B$4:$E$4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'СЛАЙД 4 (6)'!$B$6:$E$6</c:f>
              <c:numCache>
                <c:formatCode>_-* #,##0.0_р_._-;\-* #,##0.0_р_._-;_-* "-"??_р_._-;_-@_-</c:formatCode>
                <c:ptCount val="4"/>
                <c:pt idx="0">
                  <c:v>289188.45500000002</c:v>
                </c:pt>
                <c:pt idx="1">
                  <c:v>301740.00399999996</c:v>
                </c:pt>
                <c:pt idx="2" formatCode="_-* #,##0.0000_р_._-;\-* #,##0.0000_р_._-;_-* &quot;-&quot;??_р_._-;_-@_-">
                  <c:v>301076.64399999991</c:v>
                </c:pt>
                <c:pt idx="3" formatCode="_-* #,##0.0000_р_._-;\-* #,##0.0000_р_._-;_-* &quot;-&quot;??_р_._-;_-@_-">
                  <c:v>300614.70399999997</c:v>
                </c:pt>
              </c:numCache>
            </c:numRef>
          </c:val>
          <c:smooth val="0"/>
        </c:ser>
        <c:dLbls>
          <c:dLblPos val="b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7907968"/>
        <c:axId val="47909504"/>
      </c:lineChart>
      <c:catAx>
        <c:axId val="47907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47909504"/>
        <c:crosses val="autoZero"/>
        <c:auto val="1"/>
        <c:lblAlgn val="ctr"/>
        <c:lblOffset val="100"/>
        <c:noMultiLvlLbl val="0"/>
      </c:catAx>
      <c:valAx>
        <c:axId val="47909504"/>
        <c:scaling>
          <c:orientation val="minMax"/>
        </c:scaling>
        <c:delete val="0"/>
        <c:axPos val="l"/>
        <c:majorGridlines/>
        <c:numFmt formatCode="_-* #,##0.0_р_._-;\-* #,##0.0_р_._-;_-* &quot;-&quot;??_р_._-;_-@_-" sourceLinked="1"/>
        <c:majorTickMark val="none"/>
        <c:minorTickMark val="none"/>
        <c:tickLblPos val="none"/>
        <c:crossAx val="479079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721127591697279"/>
          <c:y val="0.4175912688577948"/>
          <c:w val="0.11597780816320113"/>
          <c:h val="0.24129461805831098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spPr>
    <a:solidFill>
      <a:srgbClr val="DADADA"/>
    </a:solidFill>
    <a:ln w="25400" cap="flat" cmpd="sng" algn="ctr">
      <a:solidFill>
        <a:srgbClr val="DADADA">
          <a:shade val="50000"/>
        </a:srgbClr>
      </a:solidFill>
      <a:prstDash val="solid"/>
    </a:ln>
    <a:effectLst/>
  </c:spPr>
  <c:txPr>
    <a:bodyPr/>
    <a:lstStyle/>
    <a:p>
      <a:pPr>
        <a:defRPr>
          <a:solidFill>
            <a:srgbClr val="000000"/>
          </a:solidFill>
          <a:latin typeface="+mn-lt"/>
          <a:ea typeface="+mn-ea"/>
          <a:cs typeface="+mn-cs"/>
        </a:defRPr>
      </a:pPr>
      <a:endParaRPr lang="ru-RU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2376069448289E-2"/>
          <c:y val="5.0396822005532152E-2"/>
          <c:w val="0.55216882726697125"/>
          <c:h val="0.86515832286441108"/>
        </c:manualLayout>
      </c:layout>
      <c:doughnutChart>
        <c:varyColors val="1"/>
        <c:ser>
          <c:idx val="0"/>
          <c:order val="0"/>
          <c:tx>
            <c:strRef>
              <c:f>'СЛАЙД 6 (7)'!$D$5</c:f>
              <c:strCache>
                <c:ptCount val="1"/>
                <c:pt idx="0">
                  <c:v>%</c:v>
                </c:pt>
              </c:strCache>
            </c:strRef>
          </c:tx>
          <c:spPr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c:spPr>
          <c:explosion val="9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Lbls>
            <c:dLbl>
              <c:idx val="0"/>
              <c:layout>
                <c:manualLayout>
                  <c:x val="1.4645387879061847E-2"/>
                  <c:y val="-3.4078382784853242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1716310303249476E-2"/>
                  <c:y val="-8.7221425840240223E-3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7.6156016971121607E-2"/>
                  <c:y val="-7.1957676318198188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8581551516246845E-3"/>
                  <c:y val="-4.7971784212132162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3.2219853333936059E-2"/>
                  <c:y val="-2.7262706227882634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0"/>
                  <c:y val="2.6166427752072067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5.1258857576716464E-2"/>
                  <c:y val="-8.7221425840240223E-3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multiLvlStrRef>
              <c:f>'СЛАЙД 6 (7)'!$A$7:$B$14</c:f>
              <c:multiLvlStrCache>
                <c:ptCount val="8"/>
                <c:lvl>
                  <c:pt idx="0">
                    <c:v> 10,39   </c:v>
                  </c:pt>
                  <c:pt idx="1">
                    <c:v> 0,14   </c:v>
                  </c:pt>
                  <c:pt idx="2">
                    <c:v> 0,63   </c:v>
                  </c:pt>
                  <c:pt idx="3">
                    <c:v> 0,04   </c:v>
                  </c:pt>
                  <c:pt idx="4">
                    <c:v> 2,15   </c:v>
                  </c:pt>
                  <c:pt idx="5">
                    <c:v> 0,00   </c:v>
                  </c:pt>
                  <c:pt idx="6">
                    <c:v> 0,04   </c:v>
                  </c:pt>
                  <c:pt idx="7">
                    <c:v> 86,64   </c:v>
                  </c:pt>
                </c:lvl>
                <c:lvl>
                  <c:pt idx="0">
                    <c:v>НАЛОГ НА ДОХОДЫ ФИЗИЧЕСКИХ ЛИЦ</c:v>
                  </c:pt>
                  <c:pt idx="1">
                    <c:v>АКЦИЗЫ</c:v>
                  </c:pt>
                  <c:pt idx="2">
                    <c:v>НАЛОГ НА ИМУЩЕСТВО ФИЗИЧЕСКИХ ЛИЦ</c:v>
                  </c:pt>
                  <c:pt idx="3">
                    <c:v>ЗЕМЕЛЬНЫЙ НАЛОГ</c:v>
                  </c:pt>
                  <c:pt idx="4">
                    <c:v>ДОХОДЫ ОТ ИСПОЛЬЗОВАНИЯ ИМУЩЕСТВА, НАХОДЯЩЕГОСЯ В ГОСУДАРСТВЕННОЙ И МУНИЦИПАЛЬНОЙ СОБСТВЕННОСТИ</c:v>
                  </c:pt>
                  <c:pt idx="5">
                    <c:v>ДОХОДЫ ОТ ПРОДАЖИ МАТЕРИАЛЬНЫХ И НЕМАТЕРИАЛЬНЫХ АКТИВОВ</c:v>
                  </c:pt>
                  <c:pt idx="6">
                    <c:v>ШТРАФЫ, САНКЦИИ, ВОЗМЕЩЕНИЕ УЩЕРБА</c:v>
                  </c:pt>
                  <c:pt idx="7">
                    <c:v>БЕЗВОЗМЕЗДНЫЕ ПОСТУПЛЕНИЯ</c:v>
                  </c:pt>
                </c:lvl>
              </c:multiLvlStrCache>
            </c:multiLvlStrRef>
          </c:cat>
          <c:val>
            <c:numRef>
              <c:f>'СЛАЙД 6 (7)'!$D$7:$D$14</c:f>
              <c:numCache>
                <c:formatCode>_-* #,##0.00_р_._-;\-* #,##0.00_р_._-;_-* "-"??_р_._-;_-@_-</c:formatCode>
                <c:ptCount val="8"/>
                <c:pt idx="0">
                  <c:v>10.350301446937078</c:v>
                </c:pt>
                <c:pt idx="1">
                  <c:v>0.14134685303444217</c:v>
                </c:pt>
                <c:pt idx="2">
                  <c:v>0.62968117412764402</c:v>
                </c:pt>
                <c:pt idx="3">
                  <c:v>4.4409093333212787E-2</c:v>
                </c:pt>
                <c:pt idx="4">
                  <c:v>2.1548021189792252</c:v>
                </c:pt>
                <c:pt idx="5">
                  <c:v>1.6570557213885365E-3</c:v>
                </c:pt>
                <c:pt idx="6">
                  <c:v>4.2254920895407687E-2</c:v>
                </c:pt>
                <c:pt idx="7">
                  <c:v>86.635547336971612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0"/>
        <c:holeSize val="29"/>
      </c:doughnut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8091297010158249"/>
          <c:y val="1.3588730748946112E-2"/>
          <c:w val="0.41042826566088636"/>
          <c:h val="0.97382413350083608"/>
        </c:manualLayout>
      </c:layout>
      <c:overlay val="0"/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effectLst/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10248517288273"/>
          <c:y val="0.1466500529315389"/>
          <c:w val="0.5147321968842935"/>
          <c:h val="0.8367489038034149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'СЛАЙД 11'!$E$2</c:f>
              <c:strCache>
                <c:ptCount val="1"/>
                <c:pt idx="0">
                  <c:v>2019 год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5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11'!$B$3:$B$13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'СЛАЙД 11'!$E$3:$E$13</c:f>
              <c:numCache>
                <c:formatCode>_-* #,##0.0\ _₽_-;\-* #,##0.0\ _₽_-;_-* "-"??\ _₽_-;_-@_-</c:formatCode>
                <c:ptCount val="11"/>
                <c:pt idx="0">
                  <c:v>75310.821809999994</c:v>
                </c:pt>
                <c:pt idx="1">
                  <c:v>425.3</c:v>
                </c:pt>
                <c:pt idx="2">
                  <c:v>770</c:v>
                </c:pt>
                <c:pt idx="3">
                  <c:v>53368.108</c:v>
                </c:pt>
                <c:pt idx="4">
                  <c:v>115380.1189</c:v>
                </c:pt>
                <c:pt idx="5">
                  <c:v>2485.5030000000002</c:v>
                </c:pt>
                <c:pt idx="6">
                  <c:v>29545.824000000001</c:v>
                </c:pt>
                <c:pt idx="7">
                  <c:v>15495.10881</c:v>
                </c:pt>
                <c:pt idx="8">
                  <c:v>6457.59548</c:v>
                </c:pt>
                <c:pt idx="9">
                  <c:v>457.42399999999998</c:v>
                </c:pt>
                <c:pt idx="10">
                  <c:v>2044.2</c:v>
                </c:pt>
              </c:numCache>
            </c:numRef>
          </c:val>
        </c:ser>
        <c:ser>
          <c:idx val="1"/>
          <c:order val="1"/>
          <c:tx>
            <c:strRef>
              <c:f>'СЛАЙД 11'!$D$2</c:f>
              <c:strCache>
                <c:ptCount val="1"/>
                <c:pt idx="0">
                  <c:v>2018 год</c:v>
                </c:pt>
              </c:strCache>
            </c:strRef>
          </c:tx>
          <c:invertIfNegative val="0"/>
          <c:dLbls>
            <c:dLbl>
              <c:idx val="4"/>
              <c:layout>
                <c:manualLayout>
                  <c:x val="-1.4167012568594276E-3"/>
                  <c:y val="2.43267989380491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5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11'!$B$3:$B$13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'СЛАЙД 11'!$D$3:$D$13</c:f>
              <c:numCache>
                <c:formatCode>_-* #,##0.0\ _₽_-;\-* #,##0.0\ _₽_-;_-* "-"??\ _₽_-;_-@_-</c:formatCode>
                <c:ptCount val="11"/>
                <c:pt idx="0">
                  <c:v>85954.040630000003</c:v>
                </c:pt>
                <c:pt idx="1">
                  <c:v>596.36023</c:v>
                </c:pt>
                <c:pt idx="2">
                  <c:v>495</c:v>
                </c:pt>
                <c:pt idx="3">
                  <c:v>56588.504199999996</c:v>
                </c:pt>
                <c:pt idx="4">
                  <c:v>303409.73394999997</c:v>
                </c:pt>
                <c:pt idx="5">
                  <c:v>3102.0513700000001</c:v>
                </c:pt>
                <c:pt idx="6">
                  <c:v>31050.380709999998</c:v>
                </c:pt>
                <c:pt idx="7">
                  <c:v>13821.20492</c:v>
                </c:pt>
                <c:pt idx="8">
                  <c:v>6723.3950599999998</c:v>
                </c:pt>
                <c:pt idx="9">
                  <c:v>415.78899999999999</c:v>
                </c:pt>
                <c:pt idx="10">
                  <c:v>2366.6</c:v>
                </c:pt>
              </c:numCache>
            </c:numRef>
          </c:val>
        </c:ser>
        <c:ser>
          <c:idx val="2"/>
          <c:order val="2"/>
          <c:tx>
            <c:strRef>
              <c:f>'СЛАЙД 11'!$C$2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 prstMaterial="powder">
              <a:bevelT w="260350" h="50800" prst="softRound"/>
              <a:bevelB w="152400" h="50800" prst="softRound"/>
            </a:sp3d>
          </c:spPr>
          <c:invertIfNegative val="0"/>
          <c:cat>
            <c:strRef>
              <c:f>'СЛАЙД 11'!$B$3:$B$13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'СЛАЙД 11'!$C$3:$C$13</c:f>
              <c:numCache>
                <c:formatCode>_-* #,##0.0\ _₽_-;\-* #,##0.0\ _₽_-;_-* "-"??\ _₽_-;_-@_-</c:formatCode>
                <c:ptCount val="11"/>
                <c:pt idx="0">
                  <c:v>39350.35901</c:v>
                </c:pt>
                <c:pt idx="1">
                  <c:v>509.3</c:v>
                </c:pt>
                <c:pt idx="2">
                  <c:v>410</c:v>
                </c:pt>
                <c:pt idx="3">
                  <c:v>64030.886100000003</c:v>
                </c:pt>
                <c:pt idx="4">
                  <c:v>249460.74666</c:v>
                </c:pt>
                <c:pt idx="5">
                  <c:v>26997.87687</c:v>
                </c:pt>
                <c:pt idx="6">
                  <c:v>59297.3223</c:v>
                </c:pt>
                <c:pt idx="7">
                  <c:v>10608.98504</c:v>
                </c:pt>
                <c:pt idx="8">
                  <c:v>6448.2539999999999</c:v>
                </c:pt>
                <c:pt idx="9">
                  <c:v>307.42399999999998</c:v>
                </c:pt>
                <c:pt idx="10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8096000"/>
        <c:axId val="48097536"/>
      </c:barChart>
      <c:catAx>
        <c:axId val="4809600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48097536"/>
        <c:crosses val="autoZero"/>
        <c:auto val="1"/>
        <c:lblAlgn val="ctr"/>
        <c:lblOffset val="1"/>
        <c:noMultiLvlLbl val="0"/>
      </c:catAx>
      <c:valAx>
        <c:axId val="48097536"/>
        <c:scaling>
          <c:orientation val="minMax"/>
        </c:scaling>
        <c:delete val="1"/>
        <c:axPos val="b"/>
        <c:numFmt formatCode="_-* #,##0.0\ _₽_-;\-* #,##0.0\ _₽_-;_-* &quot;-&quot;??\ _₽_-;_-@_-" sourceLinked="1"/>
        <c:majorTickMark val="none"/>
        <c:minorTickMark val="none"/>
        <c:tickLblPos val="nextTo"/>
        <c:crossAx val="48096000"/>
        <c:crosses val="autoZero"/>
        <c:crossBetween val="between"/>
      </c:valAx>
      <c:spPr>
        <a:scene3d>
          <a:camera prst="orthographicFront"/>
          <a:lightRig rig="threePt" dir="t"/>
        </a:scene3d>
        <a:sp3d>
          <a:bevelT w="6350"/>
        </a:sp3d>
      </c:spPr>
    </c:plotArea>
    <c:legend>
      <c:legendPos val="t"/>
      <c:layout>
        <c:manualLayout>
          <c:xMode val="edge"/>
          <c:yMode val="edge"/>
          <c:x val="0.8638979446776579"/>
          <c:y val="0.1479242999990516"/>
          <c:w val="9.8460842038170043E-2"/>
          <c:h val="0.17084168455461382"/>
        </c:manualLayout>
      </c:layout>
      <c:overlay val="0"/>
      <c:spPr>
        <a:effectLst>
          <a:glow>
            <a:schemeClr val="accent1">
              <a:alpha val="40000"/>
            </a:schemeClr>
          </a:glow>
        </a:effectLst>
      </c:spPr>
      <c:txPr>
        <a:bodyPr/>
        <a:lstStyle/>
        <a:p>
          <a:pPr>
            <a:defRPr sz="11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A9A767-4E69-41B1-B686-935DFAC8ACE6}" type="doc">
      <dgm:prSet loTypeId="urn:microsoft.com/office/officeart/2008/layout/LinedList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27B67AF2-29D2-4FD7-A208-5001626E0D8E}">
      <dgm:prSet custT="1"/>
      <dgm:spPr/>
      <dgm:t>
        <a:bodyPr/>
        <a:lstStyle/>
        <a:p>
          <a:pPr rtl="0"/>
          <a:r>
            <a:rPr lang="ru-RU" sz="1600" dirty="0" smtClean="0"/>
            <a:t>Бюджетный кодекс Российской Федерации</a:t>
          </a:r>
          <a:endParaRPr lang="ru-RU" sz="1600" dirty="0"/>
        </a:p>
      </dgm:t>
    </dgm:pt>
    <dgm:pt modelId="{602613AC-C86E-4369-89A6-2FC5A23CFFDE}" type="parTrans" cxnId="{6B493EB5-6737-4791-9C71-7DF425C1705A}">
      <dgm:prSet/>
      <dgm:spPr/>
      <dgm:t>
        <a:bodyPr/>
        <a:lstStyle/>
        <a:p>
          <a:endParaRPr lang="ru-RU" sz="1600"/>
        </a:p>
      </dgm:t>
    </dgm:pt>
    <dgm:pt modelId="{E749601E-3662-4FD5-9337-58DE4F10088C}" type="sibTrans" cxnId="{6B493EB5-6737-4791-9C71-7DF425C1705A}">
      <dgm:prSet/>
      <dgm:spPr/>
      <dgm:t>
        <a:bodyPr/>
        <a:lstStyle/>
        <a:p>
          <a:endParaRPr lang="ru-RU" sz="1600"/>
        </a:p>
      </dgm:t>
    </dgm:pt>
    <dgm:pt modelId="{6DBDA74E-A117-485E-BF31-5CB36A910AF6}">
      <dgm:prSet custT="1"/>
      <dgm:spPr/>
      <dgm:t>
        <a:bodyPr/>
        <a:lstStyle/>
        <a:p>
          <a:pPr rtl="0"/>
          <a:r>
            <a:rPr lang="ru-RU" sz="1600" dirty="0" smtClean="0"/>
            <a:t>Прогноз СЭР МО г. Игарка на 2019-2021 годы</a:t>
          </a:r>
          <a:endParaRPr lang="ru-RU" sz="1600" dirty="0"/>
        </a:p>
      </dgm:t>
    </dgm:pt>
    <dgm:pt modelId="{B6621B4B-481D-4D59-BCAE-455A9F2C775E}" type="parTrans" cxnId="{024F9AAE-7D7E-4E7F-ADBD-C5545503AAC6}">
      <dgm:prSet/>
      <dgm:spPr/>
      <dgm:t>
        <a:bodyPr/>
        <a:lstStyle/>
        <a:p>
          <a:endParaRPr lang="ru-RU" sz="1600"/>
        </a:p>
      </dgm:t>
    </dgm:pt>
    <dgm:pt modelId="{BF902702-8E44-4358-9891-E493114428AA}" type="sibTrans" cxnId="{024F9AAE-7D7E-4E7F-ADBD-C5545503AAC6}">
      <dgm:prSet/>
      <dgm:spPr/>
      <dgm:t>
        <a:bodyPr/>
        <a:lstStyle/>
        <a:p>
          <a:endParaRPr lang="ru-RU" sz="1600"/>
        </a:p>
      </dgm:t>
    </dgm:pt>
    <dgm:pt modelId="{8E89D867-D5C9-452F-80A7-A892AE171741}">
      <dgm:prSet custT="1"/>
      <dgm:spPr/>
      <dgm:t>
        <a:bodyPr/>
        <a:lstStyle/>
        <a:p>
          <a:pPr rtl="0"/>
          <a:r>
            <a:rPr lang="ru-RU" sz="1600" dirty="0" smtClean="0"/>
            <a:t>Основные направления бюджетной и налоговой политики</a:t>
          </a:r>
          <a:endParaRPr lang="ru-RU" sz="1600" dirty="0"/>
        </a:p>
      </dgm:t>
    </dgm:pt>
    <dgm:pt modelId="{55850E26-FACA-40A9-83B7-52FDE1583114}" type="parTrans" cxnId="{9AADA881-0C3B-4A6D-85D1-F61FFF99C3B0}">
      <dgm:prSet/>
      <dgm:spPr/>
      <dgm:t>
        <a:bodyPr/>
        <a:lstStyle/>
        <a:p>
          <a:endParaRPr lang="ru-RU" sz="1600"/>
        </a:p>
      </dgm:t>
    </dgm:pt>
    <dgm:pt modelId="{2AB924CD-5A06-489A-A1F8-6FCBE7A5F97A}" type="sibTrans" cxnId="{9AADA881-0C3B-4A6D-85D1-F61FFF99C3B0}">
      <dgm:prSet/>
      <dgm:spPr/>
      <dgm:t>
        <a:bodyPr/>
        <a:lstStyle/>
        <a:p>
          <a:endParaRPr lang="ru-RU" sz="1600"/>
        </a:p>
      </dgm:t>
    </dgm:pt>
    <dgm:pt modelId="{EC7B6C9E-36C5-4C48-AD0A-852E5B279E58}">
      <dgm:prSet custT="1"/>
      <dgm:spPr/>
      <dgm:t>
        <a:bodyPr/>
        <a:lstStyle/>
        <a:p>
          <a:pPr rtl="0"/>
          <a:r>
            <a:rPr lang="ru-RU" sz="1600" dirty="0" smtClean="0"/>
            <a:t>Приказ Министерства финансов РФ от 08.06.2018 № 132н «О порядке формирования и применения кодов бюджетной классификации РФ, их структуре и принципах назначения»</a:t>
          </a:r>
          <a:endParaRPr lang="ru-RU" sz="1600" dirty="0"/>
        </a:p>
      </dgm:t>
    </dgm:pt>
    <dgm:pt modelId="{DA1E7CD6-1D7F-4F87-AB79-A8E79B6D8B8B}" type="parTrans" cxnId="{47DCC7D1-D65C-4805-9E29-7EC88063E481}">
      <dgm:prSet/>
      <dgm:spPr/>
      <dgm:t>
        <a:bodyPr/>
        <a:lstStyle/>
        <a:p>
          <a:endParaRPr lang="ru-RU" sz="1600"/>
        </a:p>
      </dgm:t>
    </dgm:pt>
    <dgm:pt modelId="{E93481BC-642C-418E-8184-1375AF57A03A}" type="sibTrans" cxnId="{47DCC7D1-D65C-4805-9E29-7EC88063E481}">
      <dgm:prSet/>
      <dgm:spPr/>
      <dgm:t>
        <a:bodyPr/>
        <a:lstStyle/>
        <a:p>
          <a:endParaRPr lang="ru-RU" sz="1600"/>
        </a:p>
      </dgm:t>
    </dgm:pt>
    <dgm:pt modelId="{18046FE1-A85D-42F9-9C7F-07D0BC5F35ED}">
      <dgm:prSet custT="1"/>
      <dgm:spPr/>
      <dgm:t>
        <a:bodyPr/>
        <a:lstStyle/>
        <a:p>
          <a:pPr rtl="0"/>
          <a:r>
            <a:rPr lang="ru-RU" sz="1600" dirty="0" smtClean="0"/>
            <a:t>Решение Игарского городского Совета депутатов «Об утверждении Положения о бюджетном процессе в городе Игарке» от 27.03.2014 № 6-30</a:t>
          </a:r>
          <a:endParaRPr lang="ru-RU" sz="1600" dirty="0"/>
        </a:p>
      </dgm:t>
    </dgm:pt>
    <dgm:pt modelId="{B8CA9B35-F5E0-4C9E-96E3-A2139FB61DE1}" type="parTrans" cxnId="{EEAC82B2-0CDC-4E35-87D2-13CAF0A6A8D5}">
      <dgm:prSet/>
      <dgm:spPr/>
      <dgm:t>
        <a:bodyPr/>
        <a:lstStyle/>
        <a:p>
          <a:endParaRPr lang="ru-RU" sz="1600"/>
        </a:p>
      </dgm:t>
    </dgm:pt>
    <dgm:pt modelId="{DD67855D-1D08-4C2F-A38D-8B134DFEA2C1}" type="sibTrans" cxnId="{EEAC82B2-0CDC-4E35-87D2-13CAF0A6A8D5}">
      <dgm:prSet/>
      <dgm:spPr/>
      <dgm:t>
        <a:bodyPr/>
        <a:lstStyle/>
        <a:p>
          <a:endParaRPr lang="ru-RU" sz="1600"/>
        </a:p>
      </dgm:t>
    </dgm:pt>
    <dgm:pt modelId="{0338C118-538D-4837-8DB8-90C7E96D758E}">
      <dgm:prSet custT="1"/>
      <dgm:spPr/>
      <dgm:t>
        <a:bodyPr/>
        <a:lstStyle/>
        <a:p>
          <a:pPr rtl="0"/>
          <a:r>
            <a:rPr lang="ru-RU" sz="1600" dirty="0" smtClean="0"/>
            <a:t>Постановление Администрации г. Игарки от 24.07.2013 № 237-п «Об утверждении Порядка разработки, утверждения, реализации и проведении оценки эффективности муниципальных программ г. Игарки»</a:t>
          </a:r>
          <a:endParaRPr lang="ru-RU" sz="1600" dirty="0"/>
        </a:p>
      </dgm:t>
    </dgm:pt>
    <dgm:pt modelId="{FE9EB1E7-4D8B-4326-A6B4-1454CC0BD6AF}" type="parTrans" cxnId="{2651454B-4E72-488C-ABDE-533C8D121A42}">
      <dgm:prSet/>
      <dgm:spPr/>
      <dgm:t>
        <a:bodyPr/>
        <a:lstStyle/>
        <a:p>
          <a:endParaRPr lang="ru-RU" sz="1600"/>
        </a:p>
      </dgm:t>
    </dgm:pt>
    <dgm:pt modelId="{3F98CDB9-8482-4617-BEFB-01672C293071}" type="sibTrans" cxnId="{2651454B-4E72-488C-ABDE-533C8D121A42}">
      <dgm:prSet/>
      <dgm:spPr/>
      <dgm:t>
        <a:bodyPr/>
        <a:lstStyle/>
        <a:p>
          <a:endParaRPr lang="ru-RU" sz="1600"/>
        </a:p>
      </dgm:t>
    </dgm:pt>
    <dgm:pt modelId="{C566B5AE-3077-4598-B445-4EFE658CDCE7}">
      <dgm:prSet custT="1"/>
      <dgm:spPr/>
      <dgm:t>
        <a:bodyPr/>
        <a:lstStyle/>
        <a:p>
          <a:pPr rtl="0"/>
          <a:r>
            <a:rPr lang="ru-RU" sz="1600" dirty="0" smtClean="0"/>
            <a:t>Постановление Администрации г. Игарки от 10.08.2016 № 270-п «Об утверждении Порядка формирования проекта бюджета муниципального образования город Игарка на очередной финансовый год и плановый период» </a:t>
          </a:r>
          <a:endParaRPr lang="ru-RU" sz="1600" dirty="0"/>
        </a:p>
      </dgm:t>
    </dgm:pt>
    <dgm:pt modelId="{32FBA46D-50A6-4B6B-BCC9-0F169A00B1AC}" type="parTrans" cxnId="{66A3C264-4341-4726-92CB-6ACBB455A90C}">
      <dgm:prSet/>
      <dgm:spPr/>
      <dgm:t>
        <a:bodyPr/>
        <a:lstStyle/>
        <a:p>
          <a:endParaRPr lang="ru-RU" sz="1600"/>
        </a:p>
      </dgm:t>
    </dgm:pt>
    <dgm:pt modelId="{E53751AB-6FC8-4E54-9F08-F2DC740F5F16}" type="sibTrans" cxnId="{66A3C264-4341-4726-92CB-6ACBB455A90C}">
      <dgm:prSet/>
      <dgm:spPr/>
      <dgm:t>
        <a:bodyPr/>
        <a:lstStyle/>
        <a:p>
          <a:endParaRPr lang="ru-RU" sz="1600"/>
        </a:p>
      </dgm:t>
    </dgm:pt>
    <dgm:pt modelId="{5600BFE1-2B47-49E2-9864-77828CF71B48}" type="pres">
      <dgm:prSet presAssocID="{ADA9A767-4E69-41B1-B686-935DFAC8ACE6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C6178C5-D8A9-4F3B-9259-97CD6CF6AB73}" type="pres">
      <dgm:prSet presAssocID="{27B67AF2-29D2-4FD7-A208-5001626E0D8E}" presName="thickLine" presStyleLbl="alignNode1" presStyleIdx="0" presStyleCnt="7"/>
      <dgm:spPr/>
    </dgm:pt>
    <dgm:pt modelId="{D037FBDB-9E87-4EF7-B084-D3557946D363}" type="pres">
      <dgm:prSet presAssocID="{27B67AF2-29D2-4FD7-A208-5001626E0D8E}" presName="horz1" presStyleCnt="0"/>
      <dgm:spPr/>
    </dgm:pt>
    <dgm:pt modelId="{3C6CC1E6-F5C0-4E2B-8B57-C34DC7C49898}" type="pres">
      <dgm:prSet presAssocID="{27B67AF2-29D2-4FD7-A208-5001626E0D8E}" presName="tx1" presStyleLbl="revTx" presStyleIdx="0" presStyleCnt="7" custScaleY="49993" custLinFactNeighborX="0" custLinFactNeighborY="-85"/>
      <dgm:spPr/>
      <dgm:t>
        <a:bodyPr/>
        <a:lstStyle/>
        <a:p>
          <a:endParaRPr lang="ru-RU"/>
        </a:p>
      </dgm:t>
    </dgm:pt>
    <dgm:pt modelId="{ACDFDDDA-E683-4A6B-A783-F9CCF508459B}" type="pres">
      <dgm:prSet presAssocID="{27B67AF2-29D2-4FD7-A208-5001626E0D8E}" presName="vert1" presStyleCnt="0"/>
      <dgm:spPr/>
    </dgm:pt>
    <dgm:pt modelId="{AE7BED13-B894-43E6-9DDA-200038CFF58D}" type="pres">
      <dgm:prSet presAssocID="{6DBDA74E-A117-485E-BF31-5CB36A910AF6}" presName="thickLine" presStyleLbl="alignNode1" presStyleIdx="1" presStyleCnt="7"/>
      <dgm:spPr/>
    </dgm:pt>
    <dgm:pt modelId="{DB205C4D-B0A3-4857-9B11-F064EB0985FB}" type="pres">
      <dgm:prSet presAssocID="{6DBDA74E-A117-485E-BF31-5CB36A910AF6}" presName="horz1" presStyleCnt="0"/>
      <dgm:spPr/>
    </dgm:pt>
    <dgm:pt modelId="{CFC8BAE1-4B63-4939-8B83-88E220BFADF1}" type="pres">
      <dgm:prSet presAssocID="{6DBDA74E-A117-485E-BF31-5CB36A910AF6}" presName="tx1" presStyleLbl="revTx" presStyleIdx="1" presStyleCnt="7" custScaleX="98387" custScaleY="45010"/>
      <dgm:spPr/>
      <dgm:t>
        <a:bodyPr/>
        <a:lstStyle/>
        <a:p>
          <a:endParaRPr lang="ru-RU"/>
        </a:p>
      </dgm:t>
    </dgm:pt>
    <dgm:pt modelId="{C3A292F0-40C0-49E9-9E1C-AEE336C27A3D}" type="pres">
      <dgm:prSet presAssocID="{6DBDA74E-A117-485E-BF31-5CB36A910AF6}" presName="vert1" presStyleCnt="0"/>
      <dgm:spPr/>
    </dgm:pt>
    <dgm:pt modelId="{A1FF245A-A7DC-4905-B41E-DD40EA74B8A6}" type="pres">
      <dgm:prSet presAssocID="{8E89D867-D5C9-452F-80A7-A892AE171741}" presName="thickLine" presStyleLbl="alignNode1" presStyleIdx="2" presStyleCnt="7"/>
      <dgm:spPr/>
    </dgm:pt>
    <dgm:pt modelId="{2B38A010-41A4-4755-89F7-AB2A2CE4E57A}" type="pres">
      <dgm:prSet presAssocID="{8E89D867-D5C9-452F-80A7-A892AE171741}" presName="horz1" presStyleCnt="0"/>
      <dgm:spPr/>
    </dgm:pt>
    <dgm:pt modelId="{89A219C8-4B1E-49E5-BC3A-5F5C61872626}" type="pres">
      <dgm:prSet presAssocID="{8E89D867-D5C9-452F-80A7-A892AE171741}" presName="tx1" presStyleLbl="revTx" presStyleIdx="2" presStyleCnt="7" custScaleY="44669"/>
      <dgm:spPr/>
      <dgm:t>
        <a:bodyPr/>
        <a:lstStyle/>
        <a:p>
          <a:endParaRPr lang="ru-RU"/>
        </a:p>
      </dgm:t>
    </dgm:pt>
    <dgm:pt modelId="{ECEA23DC-7ED3-4D60-A267-08FD4472B291}" type="pres">
      <dgm:prSet presAssocID="{8E89D867-D5C9-452F-80A7-A892AE171741}" presName="vert1" presStyleCnt="0"/>
      <dgm:spPr/>
    </dgm:pt>
    <dgm:pt modelId="{2494C391-24FD-440C-B2A4-2B52D2FA4CAD}" type="pres">
      <dgm:prSet presAssocID="{EC7B6C9E-36C5-4C48-AD0A-852E5B279E58}" presName="thickLine" presStyleLbl="alignNode1" presStyleIdx="3" presStyleCnt="7"/>
      <dgm:spPr/>
    </dgm:pt>
    <dgm:pt modelId="{A7DCC987-D733-4289-B42B-A3455FDAD359}" type="pres">
      <dgm:prSet presAssocID="{EC7B6C9E-36C5-4C48-AD0A-852E5B279E58}" presName="horz1" presStyleCnt="0"/>
      <dgm:spPr/>
    </dgm:pt>
    <dgm:pt modelId="{D50E0303-ABDE-45C6-9F86-54F11DEA17C5}" type="pres">
      <dgm:prSet presAssocID="{EC7B6C9E-36C5-4C48-AD0A-852E5B279E58}" presName="tx1" presStyleLbl="revTx" presStyleIdx="3" presStyleCnt="7" custScaleY="87284"/>
      <dgm:spPr/>
      <dgm:t>
        <a:bodyPr/>
        <a:lstStyle/>
        <a:p>
          <a:endParaRPr lang="ru-RU"/>
        </a:p>
      </dgm:t>
    </dgm:pt>
    <dgm:pt modelId="{1322316D-FE6C-41A8-B3D4-A691D7813F8E}" type="pres">
      <dgm:prSet presAssocID="{EC7B6C9E-36C5-4C48-AD0A-852E5B279E58}" presName="vert1" presStyleCnt="0"/>
      <dgm:spPr/>
    </dgm:pt>
    <dgm:pt modelId="{B90AC188-8221-4E9F-BBDD-C945925B80EF}" type="pres">
      <dgm:prSet presAssocID="{18046FE1-A85D-42F9-9C7F-07D0BC5F35ED}" presName="thickLine" presStyleLbl="alignNode1" presStyleIdx="4" presStyleCnt="7"/>
      <dgm:spPr/>
    </dgm:pt>
    <dgm:pt modelId="{6FE8BDF1-2BB3-4A2B-8AD2-24918B2D58FB}" type="pres">
      <dgm:prSet presAssocID="{18046FE1-A85D-42F9-9C7F-07D0BC5F35ED}" presName="horz1" presStyleCnt="0"/>
      <dgm:spPr/>
    </dgm:pt>
    <dgm:pt modelId="{7AA265CA-B27E-42F6-8CF4-300D1D38675D}" type="pres">
      <dgm:prSet presAssocID="{18046FE1-A85D-42F9-9C7F-07D0BC5F35ED}" presName="tx1" presStyleLbl="revTx" presStyleIdx="4" presStyleCnt="7" custScaleY="65358"/>
      <dgm:spPr/>
      <dgm:t>
        <a:bodyPr/>
        <a:lstStyle/>
        <a:p>
          <a:endParaRPr lang="ru-RU"/>
        </a:p>
      </dgm:t>
    </dgm:pt>
    <dgm:pt modelId="{92B644C1-EA4C-4012-89F3-81507FF76757}" type="pres">
      <dgm:prSet presAssocID="{18046FE1-A85D-42F9-9C7F-07D0BC5F35ED}" presName="vert1" presStyleCnt="0"/>
      <dgm:spPr/>
    </dgm:pt>
    <dgm:pt modelId="{3884CAFD-6AE9-43BD-82E2-2B48292EDADC}" type="pres">
      <dgm:prSet presAssocID="{0338C118-538D-4837-8DB8-90C7E96D758E}" presName="thickLine" presStyleLbl="alignNode1" presStyleIdx="5" presStyleCnt="7"/>
      <dgm:spPr/>
    </dgm:pt>
    <dgm:pt modelId="{7ECB1E75-7206-4141-8570-88DF9033DD6F}" type="pres">
      <dgm:prSet presAssocID="{0338C118-538D-4837-8DB8-90C7E96D758E}" presName="horz1" presStyleCnt="0"/>
      <dgm:spPr/>
    </dgm:pt>
    <dgm:pt modelId="{DFF5B49F-62B7-4B9D-A714-A3D1D9FA2FE2}" type="pres">
      <dgm:prSet presAssocID="{0338C118-538D-4837-8DB8-90C7E96D758E}" presName="tx1" presStyleLbl="revTx" presStyleIdx="5" presStyleCnt="7" custScaleY="88286"/>
      <dgm:spPr/>
      <dgm:t>
        <a:bodyPr/>
        <a:lstStyle/>
        <a:p>
          <a:endParaRPr lang="ru-RU"/>
        </a:p>
      </dgm:t>
    </dgm:pt>
    <dgm:pt modelId="{A99A6D4F-0131-4783-AAE9-0CCE612BDB65}" type="pres">
      <dgm:prSet presAssocID="{0338C118-538D-4837-8DB8-90C7E96D758E}" presName="vert1" presStyleCnt="0"/>
      <dgm:spPr/>
    </dgm:pt>
    <dgm:pt modelId="{8326F7F2-2884-4330-8200-DE9899D0C06A}" type="pres">
      <dgm:prSet presAssocID="{C566B5AE-3077-4598-B445-4EFE658CDCE7}" presName="thickLine" presStyleLbl="alignNode1" presStyleIdx="6" presStyleCnt="7"/>
      <dgm:spPr/>
    </dgm:pt>
    <dgm:pt modelId="{083968A5-D028-4967-8E6A-A911E280498B}" type="pres">
      <dgm:prSet presAssocID="{C566B5AE-3077-4598-B445-4EFE658CDCE7}" presName="horz1" presStyleCnt="0"/>
      <dgm:spPr/>
    </dgm:pt>
    <dgm:pt modelId="{5547F945-4733-4D60-BC00-D7CD5569EAEC}" type="pres">
      <dgm:prSet presAssocID="{C566B5AE-3077-4598-B445-4EFE658CDCE7}" presName="tx1" presStyleLbl="revTx" presStyleIdx="6" presStyleCnt="7"/>
      <dgm:spPr/>
      <dgm:t>
        <a:bodyPr/>
        <a:lstStyle/>
        <a:p>
          <a:endParaRPr lang="ru-RU"/>
        </a:p>
      </dgm:t>
    </dgm:pt>
    <dgm:pt modelId="{E55690B7-7648-4058-A2AC-7621D2DC53BC}" type="pres">
      <dgm:prSet presAssocID="{C566B5AE-3077-4598-B445-4EFE658CDCE7}" presName="vert1" presStyleCnt="0"/>
      <dgm:spPr/>
    </dgm:pt>
  </dgm:ptLst>
  <dgm:cxnLst>
    <dgm:cxn modelId="{A69E4664-994C-420F-AD9E-AF11D63D9C4F}" type="presOf" srcId="{C566B5AE-3077-4598-B445-4EFE658CDCE7}" destId="{5547F945-4733-4D60-BC00-D7CD5569EAEC}" srcOrd="0" destOrd="0" presId="urn:microsoft.com/office/officeart/2008/layout/LinedList"/>
    <dgm:cxn modelId="{66A3C264-4341-4726-92CB-6ACBB455A90C}" srcId="{ADA9A767-4E69-41B1-B686-935DFAC8ACE6}" destId="{C566B5AE-3077-4598-B445-4EFE658CDCE7}" srcOrd="6" destOrd="0" parTransId="{32FBA46D-50A6-4B6B-BCC9-0F169A00B1AC}" sibTransId="{E53751AB-6FC8-4E54-9F08-F2DC740F5F16}"/>
    <dgm:cxn modelId="{15013BE7-43BC-4D08-9FDE-D6AD711B4607}" type="presOf" srcId="{EC7B6C9E-36C5-4C48-AD0A-852E5B279E58}" destId="{D50E0303-ABDE-45C6-9F86-54F11DEA17C5}" srcOrd="0" destOrd="0" presId="urn:microsoft.com/office/officeart/2008/layout/LinedList"/>
    <dgm:cxn modelId="{2651454B-4E72-488C-ABDE-533C8D121A42}" srcId="{ADA9A767-4E69-41B1-B686-935DFAC8ACE6}" destId="{0338C118-538D-4837-8DB8-90C7E96D758E}" srcOrd="5" destOrd="0" parTransId="{FE9EB1E7-4D8B-4326-A6B4-1454CC0BD6AF}" sibTransId="{3F98CDB9-8482-4617-BEFB-01672C293071}"/>
    <dgm:cxn modelId="{9692FDAA-7C4B-446B-8354-75E1EE15BD1A}" type="presOf" srcId="{18046FE1-A85D-42F9-9C7F-07D0BC5F35ED}" destId="{7AA265CA-B27E-42F6-8CF4-300D1D38675D}" srcOrd="0" destOrd="0" presId="urn:microsoft.com/office/officeart/2008/layout/LinedList"/>
    <dgm:cxn modelId="{97B10383-2720-410D-B41E-4829E2EB4764}" type="presOf" srcId="{8E89D867-D5C9-452F-80A7-A892AE171741}" destId="{89A219C8-4B1E-49E5-BC3A-5F5C61872626}" srcOrd="0" destOrd="0" presId="urn:microsoft.com/office/officeart/2008/layout/LinedList"/>
    <dgm:cxn modelId="{5F6C1694-BD6B-4107-9FF4-24BE738EA98B}" type="presOf" srcId="{ADA9A767-4E69-41B1-B686-935DFAC8ACE6}" destId="{5600BFE1-2B47-49E2-9864-77828CF71B48}" srcOrd="0" destOrd="0" presId="urn:microsoft.com/office/officeart/2008/layout/LinedList"/>
    <dgm:cxn modelId="{6B493EB5-6737-4791-9C71-7DF425C1705A}" srcId="{ADA9A767-4E69-41B1-B686-935DFAC8ACE6}" destId="{27B67AF2-29D2-4FD7-A208-5001626E0D8E}" srcOrd="0" destOrd="0" parTransId="{602613AC-C86E-4369-89A6-2FC5A23CFFDE}" sibTransId="{E749601E-3662-4FD5-9337-58DE4F10088C}"/>
    <dgm:cxn modelId="{3474BE55-A7E8-4F14-A70B-DB3F09DC6044}" type="presOf" srcId="{0338C118-538D-4837-8DB8-90C7E96D758E}" destId="{DFF5B49F-62B7-4B9D-A714-A3D1D9FA2FE2}" srcOrd="0" destOrd="0" presId="urn:microsoft.com/office/officeart/2008/layout/LinedList"/>
    <dgm:cxn modelId="{9AADA881-0C3B-4A6D-85D1-F61FFF99C3B0}" srcId="{ADA9A767-4E69-41B1-B686-935DFAC8ACE6}" destId="{8E89D867-D5C9-452F-80A7-A892AE171741}" srcOrd="2" destOrd="0" parTransId="{55850E26-FACA-40A9-83B7-52FDE1583114}" sibTransId="{2AB924CD-5A06-489A-A1F8-6FCBE7A5F97A}"/>
    <dgm:cxn modelId="{024F9AAE-7D7E-4E7F-ADBD-C5545503AAC6}" srcId="{ADA9A767-4E69-41B1-B686-935DFAC8ACE6}" destId="{6DBDA74E-A117-485E-BF31-5CB36A910AF6}" srcOrd="1" destOrd="0" parTransId="{B6621B4B-481D-4D59-BCAE-455A9F2C775E}" sibTransId="{BF902702-8E44-4358-9891-E493114428AA}"/>
    <dgm:cxn modelId="{B3B6D084-9932-4AC4-BCDB-8518FABB2042}" type="presOf" srcId="{6DBDA74E-A117-485E-BF31-5CB36A910AF6}" destId="{CFC8BAE1-4B63-4939-8B83-88E220BFADF1}" srcOrd="0" destOrd="0" presId="urn:microsoft.com/office/officeart/2008/layout/LinedList"/>
    <dgm:cxn modelId="{6DB1DEC5-0455-4782-8E10-21342C2C09E2}" type="presOf" srcId="{27B67AF2-29D2-4FD7-A208-5001626E0D8E}" destId="{3C6CC1E6-F5C0-4E2B-8B57-C34DC7C49898}" srcOrd="0" destOrd="0" presId="urn:microsoft.com/office/officeart/2008/layout/LinedList"/>
    <dgm:cxn modelId="{47DCC7D1-D65C-4805-9E29-7EC88063E481}" srcId="{ADA9A767-4E69-41B1-B686-935DFAC8ACE6}" destId="{EC7B6C9E-36C5-4C48-AD0A-852E5B279E58}" srcOrd="3" destOrd="0" parTransId="{DA1E7CD6-1D7F-4F87-AB79-A8E79B6D8B8B}" sibTransId="{E93481BC-642C-418E-8184-1375AF57A03A}"/>
    <dgm:cxn modelId="{EEAC82B2-0CDC-4E35-87D2-13CAF0A6A8D5}" srcId="{ADA9A767-4E69-41B1-B686-935DFAC8ACE6}" destId="{18046FE1-A85D-42F9-9C7F-07D0BC5F35ED}" srcOrd="4" destOrd="0" parTransId="{B8CA9B35-F5E0-4C9E-96E3-A2139FB61DE1}" sibTransId="{DD67855D-1D08-4C2F-A38D-8B134DFEA2C1}"/>
    <dgm:cxn modelId="{89B0CD74-23BE-41D8-9BD4-AFC73971EFB3}" type="presParOf" srcId="{5600BFE1-2B47-49E2-9864-77828CF71B48}" destId="{5C6178C5-D8A9-4F3B-9259-97CD6CF6AB73}" srcOrd="0" destOrd="0" presId="urn:microsoft.com/office/officeart/2008/layout/LinedList"/>
    <dgm:cxn modelId="{B1D7F4BA-60BA-49B0-8A28-EF88B96E18A6}" type="presParOf" srcId="{5600BFE1-2B47-49E2-9864-77828CF71B48}" destId="{D037FBDB-9E87-4EF7-B084-D3557946D363}" srcOrd="1" destOrd="0" presId="urn:microsoft.com/office/officeart/2008/layout/LinedList"/>
    <dgm:cxn modelId="{A929C91F-95C1-49CD-B454-7F5EF7B1035B}" type="presParOf" srcId="{D037FBDB-9E87-4EF7-B084-D3557946D363}" destId="{3C6CC1E6-F5C0-4E2B-8B57-C34DC7C49898}" srcOrd="0" destOrd="0" presId="urn:microsoft.com/office/officeart/2008/layout/LinedList"/>
    <dgm:cxn modelId="{8F3F88A4-8E9D-4F61-ACDF-C76030C0B7DA}" type="presParOf" srcId="{D037FBDB-9E87-4EF7-B084-D3557946D363}" destId="{ACDFDDDA-E683-4A6B-A783-F9CCF508459B}" srcOrd="1" destOrd="0" presId="urn:microsoft.com/office/officeart/2008/layout/LinedList"/>
    <dgm:cxn modelId="{8AE7E291-7AD1-4BC6-9717-536A2FC5CC97}" type="presParOf" srcId="{5600BFE1-2B47-49E2-9864-77828CF71B48}" destId="{AE7BED13-B894-43E6-9DDA-200038CFF58D}" srcOrd="2" destOrd="0" presId="urn:microsoft.com/office/officeart/2008/layout/LinedList"/>
    <dgm:cxn modelId="{D74D3AA6-6842-47B4-919A-F54CB3CBAFA8}" type="presParOf" srcId="{5600BFE1-2B47-49E2-9864-77828CF71B48}" destId="{DB205C4D-B0A3-4857-9B11-F064EB0985FB}" srcOrd="3" destOrd="0" presId="urn:microsoft.com/office/officeart/2008/layout/LinedList"/>
    <dgm:cxn modelId="{5A4E4AF2-10F2-4CE7-897A-0F11978EF96A}" type="presParOf" srcId="{DB205C4D-B0A3-4857-9B11-F064EB0985FB}" destId="{CFC8BAE1-4B63-4939-8B83-88E220BFADF1}" srcOrd="0" destOrd="0" presId="urn:microsoft.com/office/officeart/2008/layout/LinedList"/>
    <dgm:cxn modelId="{2F06D044-E67A-48EE-A506-FCF15C36E795}" type="presParOf" srcId="{DB205C4D-B0A3-4857-9B11-F064EB0985FB}" destId="{C3A292F0-40C0-49E9-9E1C-AEE336C27A3D}" srcOrd="1" destOrd="0" presId="urn:microsoft.com/office/officeart/2008/layout/LinedList"/>
    <dgm:cxn modelId="{A7FFF978-E961-4487-BFE3-A5647A449775}" type="presParOf" srcId="{5600BFE1-2B47-49E2-9864-77828CF71B48}" destId="{A1FF245A-A7DC-4905-B41E-DD40EA74B8A6}" srcOrd="4" destOrd="0" presId="urn:microsoft.com/office/officeart/2008/layout/LinedList"/>
    <dgm:cxn modelId="{D7F89E73-0044-4887-854E-6F2FB2B06D47}" type="presParOf" srcId="{5600BFE1-2B47-49E2-9864-77828CF71B48}" destId="{2B38A010-41A4-4755-89F7-AB2A2CE4E57A}" srcOrd="5" destOrd="0" presId="urn:microsoft.com/office/officeart/2008/layout/LinedList"/>
    <dgm:cxn modelId="{64B33CF8-165B-43DF-B1F1-FADEFD1CDB7B}" type="presParOf" srcId="{2B38A010-41A4-4755-89F7-AB2A2CE4E57A}" destId="{89A219C8-4B1E-49E5-BC3A-5F5C61872626}" srcOrd="0" destOrd="0" presId="urn:microsoft.com/office/officeart/2008/layout/LinedList"/>
    <dgm:cxn modelId="{D5885142-7979-4A97-A169-EC45CC051F56}" type="presParOf" srcId="{2B38A010-41A4-4755-89F7-AB2A2CE4E57A}" destId="{ECEA23DC-7ED3-4D60-A267-08FD4472B291}" srcOrd="1" destOrd="0" presId="urn:microsoft.com/office/officeart/2008/layout/LinedList"/>
    <dgm:cxn modelId="{227291DF-9BD6-4DE7-853C-70564946BBE6}" type="presParOf" srcId="{5600BFE1-2B47-49E2-9864-77828CF71B48}" destId="{2494C391-24FD-440C-B2A4-2B52D2FA4CAD}" srcOrd="6" destOrd="0" presId="urn:microsoft.com/office/officeart/2008/layout/LinedList"/>
    <dgm:cxn modelId="{3AD29A0A-3B33-46F9-BAE9-0408E5A8C692}" type="presParOf" srcId="{5600BFE1-2B47-49E2-9864-77828CF71B48}" destId="{A7DCC987-D733-4289-B42B-A3455FDAD359}" srcOrd="7" destOrd="0" presId="urn:microsoft.com/office/officeart/2008/layout/LinedList"/>
    <dgm:cxn modelId="{199CF6A9-1385-49F0-8A25-A5FFE582CA6A}" type="presParOf" srcId="{A7DCC987-D733-4289-B42B-A3455FDAD359}" destId="{D50E0303-ABDE-45C6-9F86-54F11DEA17C5}" srcOrd="0" destOrd="0" presId="urn:microsoft.com/office/officeart/2008/layout/LinedList"/>
    <dgm:cxn modelId="{3DB0D769-3F3A-49F0-B1F0-6314AADF53AC}" type="presParOf" srcId="{A7DCC987-D733-4289-B42B-A3455FDAD359}" destId="{1322316D-FE6C-41A8-B3D4-A691D7813F8E}" srcOrd="1" destOrd="0" presId="urn:microsoft.com/office/officeart/2008/layout/LinedList"/>
    <dgm:cxn modelId="{F31CD858-C047-47E5-B4FA-4B394A6427E2}" type="presParOf" srcId="{5600BFE1-2B47-49E2-9864-77828CF71B48}" destId="{B90AC188-8221-4E9F-BBDD-C945925B80EF}" srcOrd="8" destOrd="0" presId="urn:microsoft.com/office/officeart/2008/layout/LinedList"/>
    <dgm:cxn modelId="{85430758-01C4-4A24-8841-2B1A793A64B1}" type="presParOf" srcId="{5600BFE1-2B47-49E2-9864-77828CF71B48}" destId="{6FE8BDF1-2BB3-4A2B-8AD2-24918B2D58FB}" srcOrd="9" destOrd="0" presId="urn:microsoft.com/office/officeart/2008/layout/LinedList"/>
    <dgm:cxn modelId="{2091E24E-B492-4007-8E6D-06CB0A9C5084}" type="presParOf" srcId="{6FE8BDF1-2BB3-4A2B-8AD2-24918B2D58FB}" destId="{7AA265CA-B27E-42F6-8CF4-300D1D38675D}" srcOrd="0" destOrd="0" presId="urn:microsoft.com/office/officeart/2008/layout/LinedList"/>
    <dgm:cxn modelId="{A0D81BAA-9D51-4C3D-B561-A3BA8FBED97F}" type="presParOf" srcId="{6FE8BDF1-2BB3-4A2B-8AD2-24918B2D58FB}" destId="{92B644C1-EA4C-4012-89F3-81507FF76757}" srcOrd="1" destOrd="0" presId="urn:microsoft.com/office/officeart/2008/layout/LinedList"/>
    <dgm:cxn modelId="{51741B29-8DBF-4E67-90C3-DCC50F4EAF0C}" type="presParOf" srcId="{5600BFE1-2B47-49E2-9864-77828CF71B48}" destId="{3884CAFD-6AE9-43BD-82E2-2B48292EDADC}" srcOrd="10" destOrd="0" presId="urn:microsoft.com/office/officeart/2008/layout/LinedList"/>
    <dgm:cxn modelId="{7A7F7702-A83B-4245-9CE9-F0A0414D59B5}" type="presParOf" srcId="{5600BFE1-2B47-49E2-9864-77828CF71B48}" destId="{7ECB1E75-7206-4141-8570-88DF9033DD6F}" srcOrd="11" destOrd="0" presId="urn:microsoft.com/office/officeart/2008/layout/LinedList"/>
    <dgm:cxn modelId="{DFA101FB-56C2-4995-8DDD-2BA1F25149A8}" type="presParOf" srcId="{7ECB1E75-7206-4141-8570-88DF9033DD6F}" destId="{DFF5B49F-62B7-4B9D-A714-A3D1D9FA2FE2}" srcOrd="0" destOrd="0" presId="urn:microsoft.com/office/officeart/2008/layout/LinedList"/>
    <dgm:cxn modelId="{A18EE47A-74D6-4BE3-937E-29838D7A084D}" type="presParOf" srcId="{7ECB1E75-7206-4141-8570-88DF9033DD6F}" destId="{A99A6D4F-0131-4783-AAE9-0CCE612BDB65}" srcOrd="1" destOrd="0" presId="urn:microsoft.com/office/officeart/2008/layout/LinedList"/>
    <dgm:cxn modelId="{6196296A-DFBB-4090-AF0E-A0D454A69BDC}" type="presParOf" srcId="{5600BFE1-2B47-49E2-9864-77828CF71B48}" destId="{8326F7F2-2884-4330-8200-DE9899D0C06A}" srcOrd="12" destOrd="0" presId="urn:microsoft.com/office/officeart/2008/layout/LinedList"/>
    <dgm:cxn modelId="{7804A524-B8D2-4A3A-97E3-71560456713F}" type="presParOf" srcId="{5600BFE1-2B47-49E2-9864-77828CF71B48}" destId="{083968A5-D028-4967-8E6A-A911E280498B}" srcOrd="13" destOrd="0" presId="urn:microsoft.com/office/officeart/2008/layout/LinedList"/>
    <dgm:cxn modelId="{68006EFA-3214-47BA-8D6C-FAF7227426D3}" type="presParOf" srcId="{083968A5-D028-4967-8E6A-A911E280498B}" destId="{5547F945-4733-4D60-BC00-D7CD5569EAEC}" srcOrd="0" destOrd="0" presId="urn:microsoft.com/office/officeart/2008/layout/LinedList"/>
    <dgm:cxn modelId="{335CA023-2C0E-47D2-96CD-3BDA5BE6BA15}" type="presParOf" srcId="{083968A5-D028-4967-8E6A-A911E280498B}" destId="{E55690B7-7648-4058-A2AC-7621D2DC53B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F681959-1746-4918-8B7C-F0C156D4DC41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ru-RU"/>
        </a:p>
      </dgm:t>
    </dgm:pt>
    <dgm:pt modelId="{7F04A215-3C80-41A4-95DA-8A990FC2704A}">
      <dgm:prSet/>
      <dgm:spPr/>
      <dgm:t>
        <a:bodyPr/>
        <a:lstStyle/>
        <a:p>
          <a:pPr rtl="0"/>
          <a:r>
            <a:rPr lang="ru-RU" smtClean="0"/>
            <a:t>Услуги по обслуживанию пассажирского дебаркадера в городе Игарке;</a:t>
          </a:r>
          <a:endParaRPr lang="ru-RU"/>
        </a:p>
      </dgm:t>
    </dgm:pt>
    <dgm:pt modelId="{CBF7C79E-2109-4ACB-813B-8DC472F73654}" type="parTrans" cxnId="{17E65F87-95A2-4143-8772-E2D1F61900BE}">
      <dgm:prSet/>
      <dgm:spPr/>
      <dgm:t>
        <a:bodyPr/>
        <a:lstStyle/>
        <a:p>
          <a:endParaRPr lang="ru-RU"/>
        </a:p>
      </dgm:t>
    </dgm:pt>
    <dgm:pt modelId="{507340E3-5A1F-47E8-8298-EA9EACFBD86C}" type="sibTrans" cxnId="{17E65F87-95A2-4143-8772-E2D1F61900BE}">
      <dgm:prSet/>
      <dgm:spPr/>
      <dgm:t>
        <a:bodyPr/>
        <a:lstStyle/>
        <a:p>
          <a:endParaRPr lang="ru-RU"/>
        </a:p>
      </dgm:t>
    </dgm:pt>
    <dgm:pt modelId="{2802BBAF-CFF5-451C-A315-30C00D5E104A}">
      <dgm:prSet/>
      <dgm:spPr/>
      <dgm:t>
        <a:bodyPr/>
        <a:lstStyle/>
        <a:p>
          <a:pPr rtl="0"/>
          <a:r>
            <a:rPr lang="ru-RU" dirty="0" smtClean="0"/>
            <a:t>Ремонт объектов уличного освещения дворовой территории жилого дома №3, 2-го микрорайона (детский игровой комплекс "Корвет").</a:t>
          </a:r>
          <a:endParaRPr lang="ru-RU" dirty="0"/>
        </a:p>
      </dgm:t>
    </dgm:pt>
    <dgm:pt modelId="{4AD32F6C-27FB-4458-A2E9-DAA648B5296C}" type="parTrans" cxnId="{346BF5FF-FA93-4C9F-99A1-BF91A8C63B66}">
      <dgm:prSet/>
      <dgm:spPr/>
      <dgm:t>
        <a:bodyPr/>
        <a:lstStyle/>
        <a:p>
          <a:endParaRPr lang="ru-RU"/>
        </a:p>
      </dgm:t>
    </dgm:pt>
    <dgm:pt modelId="{BE9C6FE1-9092-418A-B9BB-BD4E4ADD6373}" type="sibTrans" cxnId="{346BF5FF-FA93-4C9F-99A1-BF91A8C63B66}">
      <dgm:prSet/>
      <dgm:spPr/>
      <dgm:t>
        <a:bodyPr/>
        <a:lstStyle/>
        <a:p>
          <a:endParaRPr lang="ru-RU"/>
        </a:p>
      </dgm:t>
    </dgm:pt>
    <dgm:pt modelId="{3C3E2375-F998-4BCB-B157-F67C6B30A105}">
      <dgm:prSet/>
      <dgm:spPr/>
      <dgm:t>
        <a:bodyPr/>
        <a:lstStyle/>
        <a:p>
          <a:pPr rtl="0"/>
          <a:r>
            <a:rPr lang="ru-RU" smtClean="0"/>
            <a:t>Ремонт объектов уличного освещения.</a:t>
          </a:r>
          <a:endParaRPr lang="ru-RU"/>
        </a:p>
      </dgm:t>
    </dgm:pt>
    <dgm:pt modelId="{31502D6B-C2BA-473F-93D1-F9222EC5CC98}" type="parTrans" cxnId="{25221ED3-2CD5-42BB-8CFB-A81B254780F7}">
      <dgm:prSet/>
      <dgm:spPr/>
      <dgm:t>
        <a:bodyPr/>
        <a:lstStyle/>
        <a:p>
          <a:endParaRPr lang="ru-RU"/>
        </a:p>
      </dgm:t>
    </dgm:pt>
    <dgm:pt modelId="{F81CE155-841E-418A-B467-167485C01086}" type="sibTrans" cxnId="{25221ED3-2CD5-42BB-8CFB-A81B254780F7}">
      <dgm:prSet/>
      <dgm:spPr/>
      <dgm:t>
        <a:bodyPr/>
        <a:lstStyle/>
        <a:p>
          <a:endParaRPr lang="ru-RU"/>
        </a:p>
      </dgm:t>
    </dgm:pt>
    <dgm:pt modelId="{E3F7D677-02BD-4F77-B17E-4DA76987642B}">
      <dgm:prSet/>
      <dgm:spPr/>
      <dgm:t>
        <a:bodyPr/>
        <a:lstStyle/>
        <a:p>
          <a:pPr rtl="0"/>
          <a:r>
            <a:rPr lang="ru-RU" smtClean="0"/>
            <a:t>Приобретение и установка автобусных остановок.</a:t>
          </a:r>
          <a:endParaRPr lang="ru-RU"/>
        </a:p>
      </dgm:t>
    </dgm:pt>
    <dgm:pt modelId="{6F5B1E3B-E255-471C-AA58-61284BE61571}" type="parTrans" cxnId="{424C1EFE-4BC5-4CB1-8D47-38584A7D00A9}">
      <dgm:prSet/>
      <dgm:spPr/>
      <dgm:t>
        <a:bodyPr/>
        <a:lstStyle/>
        <a:p>
          <a:endParaRPr lang="ru-RU"/>
        </a:p>
      </dgm:t>
    </dgm:pt>
    <dgm:pt modelId="{640DCB86-177A-43F1-A51A-BD70C6C3AB5B}" type="sibTrans" cxnId="{424C1EFE-4BC5-4CB1-8D47-38584A7D00A9}">
      <dgm:prSet/>
      <dgm:spPr/>
      <dgm:t>
        <a:bodyPr/>
        <a:lstStyle/>
        <a:p>
          <a:endParaRPr lang="ru-RU"/>
        </a:p>
      </dgm:t>
    </dgm:pt>
    <dgm:pt modelId="{B45ACAB9-0E64-4E1F-86DF-825B1C02C9FA}">
      <dgm:prSet/>
      <dgm:spPr/>
      <dgm:t>
        <a:bodyPr/>
        <a:lstStyle/>
        <a:p>
          <a:pPr rtl="0"/>
          <a:r>
            <a:rPr lang="ru-RU" smtClean="0"/>
            <a:t>Приобретение и установка детской площадки.</a:t>
          </a:r>
          <a:endParaRPr lang="ru-RU"/>
        </a:p>
      </dgm:t>
    </dgm:pt>
    <dgm:pt modelId="{DB8B634B-0682-4323-B67A-617A6D558C4B}" type="parTrans" cxnId="{9F19B6A8-8B1C-48C1-99DC-6442887BF180}">
      <dgm:prSet/>
      <dgm:spPr/>
      <dgm:t>
        <a:bodyPr/>
        <a:lstStyle/>
        <a:p>
          <a:endParaRPr lang="ru-RU"/>
        </a:p>
      </dgm:t>
    </dgm:pt>
    <dgm:pt modelId="{020BC747-3348-43C7-9D7A-3595901187FE}" type="sibTrans" cxnId="{9F19B6A8-8B1C-48C1-99DC-6442887BF180}">
      <dgm:prSet/>
      <dgm:spPr/>
      <dgm:t>
        <a:bodyPr/>
        <a:lstStyle/>
        <a:p>
          <a:endParaRPr lang="ru-RU"/>
        </a:p>
      </dgm:t>
    </dgm:pt>
    <dgm:pt modelId="{597DE9A0-0E8A-41E5-BB2D-DE4E2D40B842}">
      <dgm:prSet/>
      <dgm:spPr/>
      <dgm:t>
        <a:bodyPr/>
        <a:lstStyle/>
        <a:p>
          <a:pPr rtl="0"/>
          <a:r>
            <a:rPr lang="ru-RU" smtClean="0"/>
            <a:t>Ремонт 2-х спортивных площадок на территории прилегающей к зданию по адресу: г. Игарка, 1 микрорайон, дом 19.</a:t>
          </a:r>
          <a:endParaRPr lang="ru-RU"/>
        </a:p>
      </dgm:t>
    </dgm:pt>
    <dgm:pt modelId="{FCD299BE-9429-4D0B-8136-76291676043A}" type="parTrans" cxnId="{52612248-0449-4FAA-A734-750F94105709}">
      <dgm:prSet/>
      <dgm:spPr/>
      <dgm:t>
        <a:bodyPr/>
        <a:lstStyle/>
        <a:p>
          <a:endParaRPr lang="ru-RU"/>
        </a:p>
      </dgm:t>
    </dgm:pt>
    <dgm:pt modelId="{E349224D-88C4-4205-B520-512C82C41283}" type="sibTrans" cxnId="{52612248-0449-4FAA-A734-750F94105709}">
      <dgm:prSet/>
      <dgm:spPr/>
      <dgm:t>
        <a:bodyPr/>
        <a:lstStyle/>
        <a:p>
          <a:endParaRPr lang="ru-RU"/>
        </a:p>
      </dgm:t>
    </dgm:pt>
    <dgm:pt modelId="{20AFA595-ECEB-4438-9E7A-12983D532A8F}" type="pres">
      <dgm:prSet presAssocID="{9F681959-1746-4918-8B7C-F0C156D4DC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AFE525-44AD-406F-A443-AA385E637EBF}" type="pres">
      <dgm:prSet presAssocID="{7F04A215-3C80-41A4-95DA-8A990FC2704A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751FB-77B0-47C6-8304-1F2255F651EE}" type="pres">
      <dgm:prSet presAssocID="{507340E3-5A1F-47E8-8298-EA9EACFBD86C}" presName="spacer" presStyleCnt="0"/>
      <dgm:spPr/>
    </dgm:pt>
    <dgm:pt modelId="{41292E6A-80EE-41D9-B35E-991931944E02}" type="pres">
      <dgm:prSet presAssocID="{2802BBAF-CFF5-451C-A315-30C00D5E104A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94F1C5-42F0-4823-8FBF-0436A9F5DED0}" type="pres">
      <dgm:prSet presAssocID="{BE9C6FE1-9092-418A-B9BB-BD4E4ADD6373}" presName="spacer" presStyleCnt="0"/>
      <dgm:spPr/>
    </dgm:pt>
    <dgm:pt modelId="{E9ADE860-3CE6-474E-90A7-F7A8AC6FAA7F}" type="pres">
      <dgm:prSet presAssocID="{3C3E2375-F998-4BCB-B157-F67C6B30A105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AC3821-B859-4EA4-9C68-DE9073DC71EA}" type="pres">
      <dgm:prSet presAssocID="{F81CE155-841E-418A-B467-167485C01086}" presName="spacer" presStyleCnt="0"/>
      <dgm:spPr/>
    </dgm:pt>
    <dgm:pt modelId="{0295EF46-30BC-4727-BD80-C80B9E6920EB}" type="pres">
      <dgm:prSet presAssocID="{E3F7D677-02BD-4F77-B17E-4DA76987642B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55EF4A-07B0-4B82-B7BE-F081C04B10D1}" type="pres">
      <dgm:prSet presAssocID="{640DCB86-177A-43F1-A51A-BD70C6C3AB5B}" presName="spacer" presStyleCnt="0"/>
      <dgm:spPr/>
    </dgm:pt>
    <dgm:pt modelId="{7405D49B-FD24-4E85-8FF2-4ED9B1363772}" type="pres">
      <dgm:prSet presAssocID="{B45ACAB9-0E64-4E1F-86DF-825B1C02C9FA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53D1A8-0275-4E0C-BCDF-8C7B3489CE11}" type="pres">
      <dgm:prSet presAssocID="{020BC747-3348-43C7-9D7A-3595901187FE}" presName="spacer" presStyleCnt="0"/>
      <dgm:spPr/>
    </dgm:pt>
    <dgm:pt modelId="{EDEA987A-7525-4F2C-BB26-8655FF1DE269}" type="pres">
      <dgm:prSet presAssocID="{597DE9A0-0E8A-41E5-BB2D-DE4E2D40B84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8D821C-959F-4192-B59E-11051AB6FDB4}" type="presOf" srcId="{B45ACAB9-0E64-4E1F-86DF-825B1C02C9FA}" destId="{7405D49B-FD24-4E85-8FF2-4ED9B1363772}" srcOrd="0" destOrd="0" presId="urn:microsoft.com/office/officeart/2005/8/layout/vList2"/>
    <dgm:cxn modelId="{7674C4BB-890D-49D2-92EF-2D19B5662C0E}" type="presOf" srcId="{E3F7D677-02BD-4F77-B17E-4DA76987642B}" destId="{0295EF46-30BC-4727-BD80-C80B9E6920EB}" srcOrd="0" destOrd="0" presId="urn:microsoft.com/office/officeart/2005/8/layout/vList2"/>
    <dgm:cxn modelId="{D1DC9411-E131-4B7B-A45D-BEEDD7FC52B7}" type="presOf" srcId="{597DE9A0-0E8A-41E5-BB2D-DE4E2D40B842}" destId="{EDEA987A-7525-4F2C-BB26-8655FF1DE269}" srcOrd="0" destOrd="0" presId="urn:microsoft.com/office/officeart/2005/8/layout/vList2"/>
    <dgm:cxn modelId="{9F19B6A8-8B1C-48C1-99DC-6442887BF180}" srcId="{9F681959-1746-4918-8B7C-F0C156D4DC41}" destId="{B45ACAB9-0E64-4E1F-86DF-825B1C02C9FA}" srcOrd="4" destOrd="0" parTransId="{DB8B634B-0682-4323-B67A-617A6D558C4B}" sibTransId="{020BC747-3348-43C7-9D7A-3595901187FE}"/>
    <dgm:cxn modelId="{424C1EFE-4BC5-4CB1-8D47-38584A7D00A9}" srcId="{9F681959-1746-4918-8B7C-F0C156D4DC41}" destId="{E3F7D677-02BD-4F77-B17E-4DA76987642B}" srcOrd="3" destOrd="0" parTransId="{6F5B1E3B-E255-471C-AA58-61284BE61571}" sibTransId="{640DCB86-177A-43F1-A51A-BD70C6C3AB5B}"/>
    <dgm:cxn modelId="{EB70F53B-6771-48EA-B4D5-71C9294CEF83}" type="presOf" srcId="{2802BBAF-CFF5-451C-A315-30C00D5E104A}" destId="{41292E6A-80EE-41D9-B35E-991931944E02}" srcOrd="0" destOrd="0" presId="urn:microsoft.com/office/officeart/2005/8/layout/vList2"/>
    <dgm:cxn modelId="{25221ED3-2CD5-42BB-8CFB-A81B254780F7}" srcId="{9F681959-1746-4918-8B7C-F0C156D4DC41}" destId="{3C3E2375-F998-4BCB-B157-F67C6B30A105}" srcOrd="2" destOrd="0" parTransId="{31502D6B-C2BA-473F-93D1-F9222EC5CC98}" sibTransId="{F81CE155-841E-418A-B467-167485C01086}"/>
    <dgm:cxn modelId="{346BF5FF-FA93-4C9F-99A1-BF91A8C63B66}" srcId="{9F681959-1746-4918-8B7C-F0C156D4DC41}" destId="{2802BBAF-CFF5-451C-A315-30C00D5E104A}" srcOrd="1" destOrd="0" parTransId="{4AD32F6C-27FB-4458-A2E9-DAA648B5296C}" sibTransId="{BE9C6FE1-9092-418A-B9BB-BD4E4ADD6373}"/>
    <dgm:cxn modelId="{17E65F87-95A2-4143-8772-E2D1F61900BE}" srcId="{9F681959-1746-4918-8B7C-F0C156D4DC41}" destId="{7F04A215-3C80-41A4-95DA-8A990FC2704A}" srcOrd="0" destOrd="0" parTransId="{CBF7C79E-2109-4ACB-813B-8DC472F73654}" sibTransId="{507340E3-5A1F-47E8-8298-EA9EACFBD86C}"/>
    <dgm:cxn modelId="{99707085-5C55-45CF-AACC-60C6285D1FE0}" type="presOf" srcId="{9F681959-1746-4918-8B7C-F0C156D4DC41}" destId="{20AFA595-ECEB-4438-9E7A-12983D532A8F}" srcOrd="0" destOrd="0" presId="urn:microsoft.com/office/officeart/2005/8/layout/vList2"/>
    <dgm:cxn modelId="{52612248-0449-4FAA-A734-750F94105709}" srcId="{9F681959-1746-4918-8B7C-F0C156D4DC41}" destId="{597DE9A0-0E8A-41E5-BB2D-DE4E2D40B842}" srcOrd="5" destOrd="0" parTransId="{FCD299BE-9429-4D0B-8136-76291676043A}" sibTransId="{E349224D-88C4-4205-B520-512C82C41283}"/>
    <dgm:cxn modelId="{D45D7129-EFE9-4E42-BEFB-6B1858C4B500}" type="presOf" srcId="{7F04A215-3C80-41A4-95DA-8A990FC2704A}" destId="{D3AFE525-44AD-406F-A443-AA385E637EBF}" srcOrd="0" destOrd="0" presId="urn:microsoft.com/office/officeart/2005/8/layout/vList2"/>
    <dgm:cxn modelId="{8E8324A5-A96E-426C-82AF-C726A96A3F04}" type="presOf" srcId="{3C3E2375-F998-4BCB-B157-F67C6B30A105}" destId="{E9ADE860-3CE6-474E-90A7-F7A8AC6FAA7F}" srcOrd="0" destOrd="0" presId="urn:microsoft.com/office/officeart/2005/8/layout/vList2"/>
    <dgm:cxn modelId="{DDFC2183-E0FB-4505-82CC-BD39EAF8159B}" type="presParOf" srcId="{20AFA595-ECEB-4438-9E7A-12983D532A8F}" destId="{D3AFE525-44AD-406F-A443-AA385E637EBF}" srcOrd="0" destOrd="0" presId="urn:microsoft.com/office/officeart/2005/8/layout/vList2"/>
    <dgm:cxn modelId="{CDFDF530-F36E-4AA3-9F8B-3C99E21CDACC}" type="presParOf" srcId="{20AFA595-ECEB-4438-9E7A-12983D532A8F}" destId="{D15751FB-77B0-47C6-8304-1F2255F651EE}" srcOrd="1" destOrd="0" presId="urn:microsoft.com/office/officeart/2005/8/layout/vList2"/>
    <dgm:cxn modelId="{BC9A87F3-A8E3-4A7E-BAEA-7919DAA38C85}" type="presParOf" srcId="{20AFA595-ECEB-4438-9E7A-12983D532A8F}" destId="{41292E6A-80EE-41D9-B35E-991931944E02}" srcOrd="2" destOrd="0" presId="urn:microsoft.com/office/officeart/2005/8/layout/vList2"/>
    <dgm:cxn modelId="{CD2B71FF-AD9E-4EB6-8997-1FEB134E1346}" type="presParOf" srcId="{20AFA595-ECEB-4438-9E7A-12983D532A8F}" destId="{9D94F1C5-42F0-4823-8FBF-0436A9F5DED0}" srcOrd="3" destOrd="0" presId="urn:microsoft.com/office/officeart/2005/8/layout/vList2"/>
    <dgm:cxn modelId="{BC5F2EEE-C5FD-4D35-BD3E-FDE92C0A2369}" type="presParOf" srcId="{20AFA595-ECEB-4438-9E7A-12983D532A8F}" destId="{E9ADE860-3CE6-474E-90A7-F7A8AC6FAA7F}" srcOrd="4" destOrd="0" presId="urn:microsoft.com/office/officeart/2005/8/layout/vList2"/>
    <dgm:cxn modelId="{73CDFD11-C4EC-4B2E-B1E2-EF8898C8A733}" type="presParOf" srcId="{20AFA595-ECEB-4438-9E7A-12983D532A8F}" destId="{5BAC3821-B859-4EA4-9C68-DE9073DC71EA}" srcOrd="5" destOrd="0" presId="urn:microsoft.com/office/officeart/2005/8/layout/vList2"/>
    <dgm:cxn modelId="{95C1E843-EBEF-4E57-8801-E028185B4079}" type="presParOf" srcId="{20AFA595-ECEB-4438-9E7A-12983D532A8F}" destId="{0295EF46-30BC-4727-BD80-C80B9E6920EB}" srcOrd="6" destOrd="0" presId="urn:microsoft.com/office/officeart/2005/8/layout/vList2"/>
    <dgm:cxn modelId="{7DC9578D-B7DD-4E53-80DF-C3FBDB80087A}" type="presParOf" srcId="{20AFA595-ECEB-4438-9E7A-12983D532A8F}" destId="{3F55EF4A-07B0-4B82-B7BE-F081C04B10D1}" srcOrd="7" destOrd="0" presId="urn:microsoft.com/office/officeart/2005/8/layout/vList2"/>
    <dgm:cxn modelId="{5CBEF725-8F85-4E07-A755-A49FA806A540}" type="presParOf" srcId="{20AFA595-ECEB-4438-9E7A-12983D532A8F}" destId="{7405D49B-FD24-4E85-8FF2-4ED9B1363772}" srcOrd="8" destOrd="0" presId="urn:microsoft.com/office/officeart/2005/8/layout/vList2"/>
    <dgm:cxn modelId="{D52748DE-F627-4B3F-8B1E-AAD3CC92784E}" type="presParOf" srcId="{20AFA595-ECEB-4438-9E7A-12983D532A8F}" destId="{DE53D1A8-0275-4E0C-BCDF-8C7B3489CE11}" srcOrd="9" destOrd="0" presId="urn:microsoft.com/office/officeart/2005/8/layout/vList2"/>
    <dgm:cxn modelId="{92656AD3-B69C-417A-B4AB-0F00C9D00EEC}" type="presParOf" srcId="{20AFA595-ECEB-4438-9E7A-12983D532A8F}" destId="{EDEA987A-7525-4F2C-BB26-8655FF1DE269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C4AB60C-77EE-4627-8EBC-7C041C2CBC5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EF3E1E0-017A-43DC-9863-EAAAE501AF1E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5172EE13-8646-4D96-93AE-777CBB04AD32}" type="parTrans" cxnId="{A37BE854-53EE-4577-9562-9358B81FEE51}">
      <dgm:prSet/>
      <dgm:spPr/>
      <dgm:t>
        <a:bodyPr/>
        <a:lstStyle/>
        <a:p>
          <a:endParaRPr lang="ru-RU"/>
        </a:p>
      </dgm:t>
    </dgm:pt>
    <dgm:pt modelId="{1FBDE110-434F-4311-AB50-782EF199BE8E}" type="sibTrans" cxnId="{A37BE854-53EE-4577-9562-9358B81FEE51}">
      <dgm:prSet/>
      <dgm:spPr/>
      <dgm:t>
        <a:bodyPr/>
        <a:lstStyle/>
        <a:p>
          <a:endParaRPr lang="ru-RU"/>
        </a:p>
      </dgm:t>
    </dgm:pt>
    <dgm:pt modelId="{8DC629BB-A1FE-42DD-8E65-3A3B23419139}">
      <dgm:prSet/>
      <dgm:spPr/>
      <dgm:t>
        <a:bodyPr/>
        <a:lstStyle/>
        <a:p>
          <a:pPr rtl="0"/>
          <a:r>
            <a:rPr lang="ru-RU" b="1" dirty="0" smtClean="0"/>
            <a:t>в 2019 году – 6 457,6 тыс. руб.</a:t>
          </a:r>
          <a:endParaRPr lang="ru-RU" dirty="0"/>
        </a:p>
      </dgm:t>
    </dgm:pt>
    <dgm:pt modelId="{1731F862-9636-4572-AACB-4B5368DE19E2}" type="parTrans" cxnId="{2DD89FC5-6F1D-4F4A-88CE-7792DA7BDF1B}">
      <dgm:prSet/>
      <dgm:spPr/>
      <dgm:t>
        <a:bodyPr/>
        <a:lstStyle/>
        <a:p>
          <a:endParaRPr lang="ru-RU"/>
        </a:p>
      </dgm:t>
    </dgm:pt>
    <dgm:pt modelId="{59E25B97-20F9-433A-9D2A-DE9C1B63D79B}" type="sibTrans" cxnId="{2DD89FC5-6F1D-4F4A-88CE-7792DA7BDF1B}">
      <dgm:prSet/>
      <dgm:spPr/>
      <dgm:t>
        <a:bodyPr/>
        <a:lstStyle/>
        <a:p>
          <a:endParaRPr lang="ru-RU"/>
        </a:p>
      </dgm:t>
    </dgm:pt>
    <dgm:pt modelId="{7489A840-69CC-4D0A-A774-B8BA25082170}">
      <dgm:prSet/>
      <dgm:spPr/>
      <dgm:t>
        <a:bodyPr/>
        <a:lstStyle/>
        <a:p>
          <a:pPr rtl="0"/>
          <a:r>
            <a:rPr lang="ru-RU" b="1" dirty="0" smtClean="0"/>
            <a:t>в 2020 году – 6 457,6  тыс. руб.;</a:t>
          </a:r>
          <a:endParaRPr lang="ru-RU" dirty="0"/>
        </a:p>
      </dgm:t>
    </dgm:pt>
    <dgm:pt modelId="{33DA48C9-8D84-4383-A39C-B1EF9EA6AC83}" type="parTrans" cxnId="{BAAE9CCD-172E-420E-9A6B-684D89257BC7}">
      <dgm:prSet/>
      <dgm:spPr/>
      <dgm:t>
        <a:bodyPr/>
        <a:lstStyle/>
        <a:p>
          <a:endParaRPr lang="ru-RU"/>
        </a:p>
      </dgm:t>
    </dgm:pt>
    <dgm:pt modelId="{83189D65-40BA-437C-843F-0479E6FD4D26}" type="sibTrans" cxnId="{BAAE9CCD-172E-420E-9A6B-684D89257BC7}">
      <dgm:prSet/>
      <dgm:spPr/>
      <dgm:t>
        <a:bodyPr/>
        <a:lstStyle/>
        <a:p>
          <a:endParaRPr lang="ru-RU"/>
        </a:p>
      </dgm:t>
    </dgm:pt>
    <dgm:pt modelId="{91A9624E-0F57-4A36-962D-7E93449E7F90}">
      <dgm:prSet/>
      <dgm:spPr/>
      <dgm:t>
        <a:bodyPr/>
        <a:lstStyle/>
        <a:p>
          <a:pPr rtl="0"/>
          <a:r>
            <a:rPr lang="ru-RU" b="1" dirty="0" smtClean="0"/>
            <a:t>в 2021 году – 6 457,6  тыс. руб.</a:t>
          </a:r>
          <a:endParaRPr lang="ru-RU" dirty="0"/>
        </a:p>
      </dgm:t>
    </dgm:pt>
    <dgm:pt modelId="{A4CF1767-5E24-4F4F-95DE-23F374F578B0}" type="parTrans" cxnId="{9E9277F0-0559-425C-BC1B-1CDDC8EA7465}">
      <dgm:prSet/>
      <dgm:spPr/>
      <dgm:t>
        <a:bodyPr/>
        <a:lstStyle/>
        <a:p>
          <a:endParaRPr lang="ru-RU"/>
        </a:p>
      </dgm:t>
    </dgm:pt>
    <dgm:pt modelId="{C28653DA-6AAA-48FA-A8C8-D08E7A3C6709}" type="sibTrans" cxnId="{9E9277F0-0559-425C-BC1B-1CDDC8EA7465}">
      <dgm:prSet/>
      <dgm:spPr/>
      <dgm:t>
        <a:bodyPr/>
        <a:lstStyle/>
        <a:p>
          <a:endParaRPr lang="ru-RU"/>
        </a:p>
      </dgm:t>
    </dgm:pt>
    <dgm:pt modelId="{A089A3D4-B5E1-4EB4-A4B4-A2D9CE140DBC}" type="pres">
      <dgm:prSet presAssocID="{4C4AB60C-77EE-4627-8EBC-7C041C2CBC5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318724-0CEE-48B1-B43E-9FC4F26637C5}" type="pres">
      <dgm:prSet presAssocID="{CEF3E1E0-017A-43DC-9863-EAAAE501AF1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BB623E-1E73-4780-9389-212DEEEFD2A2}" type="pres">
      <dgm:prSet presAssocID="{1FBDE110-434F-4311-AB50-782EF199BE8E}" presName="spacer" presStyleCnt="0"/>
      <dgm:spPr/>
    </dgm:pt>
    <dgm:pt modelId="{787E271F-F486-416E-92DE-CAB7D7CCACF6}" type="pres">
      <dgm:prSet presAssocID="{8DC629BB-A1FE-42DD-8E65-3A3B2341913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2BA027-91FE-4230-8680-926BB22C8AAF}" type="pres">
      <dgm:prSet presAssocID="{59E25B97-20F9-433A-9D2A-DE9C1B63D79B}" presName="spacer" presStyleCnt="0"/>
      <dgm:spPr/>
    </dgm:pt>
    <dgm:pt modelId="{70FDDBDB-BB0B-46B5-9838-A1EA7426D696}" type="pres">
      <dgm:prSet presAssocID="{7489A840-69CC-4D0A-A774-B8BA2508217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2AB667-3061-47A4-BE6D-CCD15804FEE6}" type="pres">
      <dgm:prSet presAssocID="{83189D65-40BA-437C-843F-0479E6FD4D26}" presName="spacer" presStyleCnt="0"/>
      <dgm:spPr/>
    </dgm:pt>
    <dgm:pt modelId="{BABEDEC0-270C-4F6B-923A-DE81AC55CFB7}" type="pres">
      <dgm:prSet presAssocID="{91A9624E-0F57-4A36-962D-7E93449E7F9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46A6A3-1BEE-4373-891C-66ADF18852F5}" type="presOf" srcId="{CEF3E1E0-017A-43DC-9863-EAAAE501AF1E}" destId="{AE318724-0CEE-48B1-B43E-9FC4F26637C5}" srcOrd="0" destOrd="0" presId="urn:microsoft.com/office/officeart/2005/8/layout/vList2"/>
    <dgm:cxn modelId="{4B4A1F57-9581-42DD-AE39-84473F7321DA}" type="presOf" srcId="{7489A840-69CC-4D0A-A774-B8BA25082170}" destId="{70FDDBDB-BB0B-46B5-9838-A1EA7426D696}" srcOrd="0" destOrd="0" presId="urn:microsoft.com/office/officeart/2005/8/layout/vList2"/>
    <dgm:cxn modelId="{A37BE854-53EE-4577-9562-9358B81FEE51}" srcId="{4C4AB60C-77EE-4627-8EBC-7C041C2CBC59}" destId="{CEF3E1E0-017A-43DC-9863-EAAAE501AF1E}" srcOrd="0" destOrd="0" parTransId="{5172EE13-8646-4D96-93AE-777CBB04AD32}" sibTransId="{1FBDE110-434F-4311-AB50-782EF199BE8E}"/>
    <dgm:cxn modelId="{BAAE9CCD-172E-420E-9A6B-684D89257BC7}" srcId="{4C4AB60C-77EE-4627-8EBC-7C041C2CBC59}" destId="{7489A840-69CC-4D0A-A774-B8BA25082170}" srcOrd="2" destOrd="0" parTransId="{33DA48C9-8D84-4383-A39C-B1EF9EA6AC83}" sibTransId="{83189D65-40BA-437C-843F-0479E6FD4D26}"/>
    <dgm:cxn modelId="{A69FC65C-9FAA-445E-8357-A2F48DBFEF12}" type="presOf" srcId="{4C4AB60C-77EE-4627-8EBC-7C041C2CBC59}" destId="{A089A3D4-B5E1-4EB4-A4B4-A2D9CE140DBC}" srcOrd="0" destOrd="0" presId="urn:microsoft.com/office/officeart/2005/8/layout/vList2"/>
    <dgm:cxn modelId="{9E9277F0-0559-425C-BC1B-1CDDC8EA7465}" srcId="{4C4AB60C-77EE-4627-8EBC-7C041C2CBC59}" destId="{91A9624E-0F57-4A36-962D-7E93449E7F90}" srcOrd="3" destOrd="0" parTransId="{A4CF1767-5E24-4F4F-95DE-23F374F578B0}" sibTransId="{C28653DA-6AAA-48FA-A8C8-D08E7A3C6709}"/>
    <dgm:cxn modelId="{2DD89FC5-6F1D-4F4A-88CE-7792DA7BDF1B}" srcId="{4C4AB60C-77EE-4627-8EBC-7C041C2CBC59}" destId="{8DC629BB-A1FE-42DD-8E65-3A3B23419139}" srcOrd="1" destOrd="0" parTransId="{1731F862-9636-4572-AACB-4B5368DE19E2}" sibTransId="{59E25B97-20F9-433A-9D2A-DE9C1B63D79B}"/>
    <dgm:cxn modelId="{C9C73D3C-634D-405F-9CCD-E2E56EAB3271}" type="presOf" srcId="{91A9624E-0F57-4A36-962D-7E93449E7F90}" destId="{BABEDEC0-270C-4F6B-923A-DE81AC55CFB7}" srcOrd="0" destOrd="0" presId="urn:microsoft.com/office/officeart/2005/8/layout/vList2"/>
    <dgm:cxn modelId="{775D7897-6D85-4902-A258-29A897ECECEC}" type="presOf" srcId="{8DC629BB-A1FE-42DD-8E65-3A3B23419139}" destId="{787E271F-F486-416E-92DE-CAB7D7CCACF6}" srcOrd="0" destOrd="0" presId="urn:microsoft.com/office/officeart/2005/8/layout/vList2"/>
    <dgm:cxn modelId="{B9F90454-4A8B-45B2-8D3C-8E8D458C796C}" type="presParOf" srcId="{A089A3D4-B5E1-4EB4-A4B4-A2D9CE140DBC}" destId="{AE318724-0CEE-48B1-B43E-9FC4F26637C5}" srcOrd="0" destOrd="0" presId="urn:microsoft.com/office/officeart/2005/8/layout/vList2"/>
    <dgm:cxn modelId="{4D81A342-7F23-45D1-AED8-947D759D5C20}" type="presParOf" srcId="{A089A3D4-B5E1-4EB4-A4B4-A2D9CE140DBC}" destId="{1FBB623E-1E73-4780-9389-212DEEEFD2A2}" srcOrd="1" destOrd="0" presId="urn:microsoft.com/office/officeart/2005/8/layout/vList2"/>
    <dgm:cxn modelId="{8F13B1D4-EE82-4968-B4CB-ED49AA7A9AD8}" type="presParOf" srcId="{A089A3D4-B5E1-4EB4-A4B4-A2D9CE140DBC}" destId="{787E271F-F486-416E-92DE-CAB7D7CCACF6}" srcOrd="2" destOrd="0" presId="urn:microsoft.com/office/officeart/2005/8/layout/vList2"/>
    <dgm:cxn modelId="{D0A24730-5C93-4E3D-9C89-DB565F76D53C}" type="presParOf" srcId="{A089A3D4-B5E1-4EB4-A4B4-A2D9CE140DBC}" destId="{102BA027-91FE-4230-8680-926BB22C8AAF}" srcOrd="3" destOrd="0" presId="urn:microsoft.com/office/officeart/2005/8/layout/vList2"/>
    <dgm:cxn modelId="{064A5FE3-9A45-412E-A1CD-B55A51F2EED3}" type="presParOf" srcId="{A089A3D4-B5E1-4EB4-A4B4-A2D9CE140DBC}" destId="{70FDDBDB-BB0B-46B5-9838-A1EA7426D696}" srcOrd="4" destOrd="0" presId="urn:microsoft.com/office/officeart/2005/8/layout/vList2"/>
    <dgm:cxn modelId="{C6AE3E81-CD21-4D0C-BC1D-1AD1898B38B2}" type="presParOf" srcId="{A089A3D4-B5E1-4EB4-A4B4-A2D9CE140DBC}" destId="{E12AB667-3061-47A4-BE6D-CCD15804FEE6}" srcOrd="5" destOrd="0" presId="urn:microsoft.com/office/officeart/2005/8/layout/vList2"/>
    <dgm:cxn modelId="{A3A2053A-5164-479E-92E8-77CACD298E17}" type="presParOf" srcId="{A089A3D4-B5E1-4EB4-A4B4-A2D9CE140DBC}" destId="{BABEDEC0-270C-4F6B-923A-DE81AC55CFB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215F400-8C4F-4B4F-B3F5-E67ED438E570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5B45A7AC-933F-4BAC-AE65-5A5F4B02DAFC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C0B4C107-DB6A-499B-80A7-12361E85251E}" type="parTrans" cxnId="{659B47C4-DE8E-4665-BEAA-7BE499A8D61B}">
      <dgm:prSet/>
      <dgm:spPr/>
      <dgm:t>
        <a:bodyPr/>
        <a:lstStyle/>
        <a:p>
          <a:endParaRPr lang="ru-RU"/>
        </a:p>
      </dgm:t>
    </dgm:pt>
    <dgm:pt modelId="{F86119F2-D5FE-4337-A1E7-E5CBDF1B528E}" type="sibTrans" cxnId="{659B47C4-DE8E-4665-BEAA-7BE499A8D61B}">
      <dgm:prSet/>
      <dgm:spPr/>
      <dgm:t>
        <a:bodyPr/>
        <a:lstStyle/>
        <a:p>
          <a:endParaRPr lang="ru-RU"/>
        </a:p>
      </dgm:t>
    </dgm:pt>
    <dgm:pt modelId="{4D900734-95E8-4DD8-950B-95B67F357634}">
      <dgm:prSet/>
      <dgm:spPr/>
      <dgm:t>
        <a:bodyPr/>
        <a:lstStyle/>
        <a:p>
          <a:pPr rtl="0"/>
          <a:r>
            <a:rPr lang="ru-RU" b="1" dirty="0" smtClean="0"/>
            <a:t>2019 год – 5 588,6 тыс. рублей</a:t>
          </a:r>
          <a:endParaRPr lang="ru-RU" dirty="0"/>
        </a:p>
      </dgm:t>
    </dgm:pt>
    <dgm:pt modelId="{D361C0B3-A9A6-4C3D-9068-4517384B7AA8}" type="parTrans" cxnId="{71FC11D6-F115-402C-BC31-E8B8E5308D01}">
      <dgm:prSet/>
      <dgm:spPr/>
      <dgm:t>
        <a:bodyPr/>
        <a:lstStyle/>
        <a:p>
          <a:endParaRPr lang="ru-RU"/>
        </a:p>
      </dgm:t>
    </dgm:pt>
    <dgm:pt modelId="{76E4E215-31D5-488C-A129-D8163DC87525}" type="sibTrans" cxnId="{71FC11D6-F115-402C-BC31-E8B8E5308D01}">
      <dgm:prSet/>
      <dgm:spPr/>
      <dgm:t>
        <a:bodyPr/>
        <a:lstStyle/>
        <a:p>
          <a:endParaRPr lang="ru-RU"/>
        </a:p>
      </dgm:t>
    </dgm:pt>
    <dgm:pt modelId="{511711BF-8611-4DBA-86E2-13D16653F5E2}">
      <dgm:prSet/>
      <dgm:spPr/>
      <dgm:t>
        <a:bodyPr/>
        <a:lstStyle/>
        <a:p>
          <a:pPr rtl="0"/>
          <a:r>
            <a:rPr lang="ru-RU" b="1" dirty="0" smtClean="0"/>
            <a:t>2020 год – 5 588,6 тыс. рублей</a:t>
          </a:r>
          <a:endParaRPr lang="ru-RU" dirty="0"/>
        </a:p>
      </dgm:t>
    </dgm:pt>
    <dgm:pt modelId="{F01AD07C-3087-4D26-89F3-A37E5F8CB0E4}" type="parTrans" cxnId="{65A60491-DF36-4980-A383-F67E1B7EE6C3}">
      <dgm:prSet/>
      <dgm:spPr/>
      <dgm:t>
        <a:bodyPr/>
        <a:lstStyle/>
        <a:p>
          <a:endParaRPr lang="ru-RU"/>
        </a:p>
      </dgm:t>
    </dgm:pt>
    <dgm:pt modelId="{18EBE99D-CD91-4287-88E6-BB07631EF72D}" type="sibTrans" cxnId="{65A60491-DF36-4980-A383-F67E1B7EE6C3}">
      <dgm:prSet/>
      <dgm:spPr/>
      <dgm:t>
        <a:bodyPr/>
        <a:lstStyle/>
        <a:p>
          <a:endParaRPr lang="ru-RU"/>
        </a:p>
      </dgm:t>
    </dgm:pt>
    <dgm:pt modelId="{219DF567-9D2C-4165-8B78-5BC27E5AE753}">
      <dgm:prSet/>
      <dgm:spPr/>
      <dgm:t>
        <a:bodyPr/>
        <a:lstStyle/>
        <a:p>
          <a:pPr rtl="0"/>
          <a:r>
            <a:rPr lang="ru-RU" b="1" dirty="0" smtClean="0"/>
            <a:t>2021 год – 5 588,6 тыс. рублей</a:t>
          </a:r>
          <a:endParaRPr lang="ru-RU" dirty="0"/>
        </a:p>
      </dgm:t>
    </dgm:pt>
    <dgm:pt modelId="{516385E5-A34B-4766-A0C1-7ABA9CAE586B}" type="parTrans" cxnId="{E6865C1C-C8BB-475E-B7EF-610AFA17BB71}">
      <dgm:prSet/>
      <dgm:spPr/>
      <dgm:t>
        <a:bodyPr/>
        <a:lstStyle/>
        <a:p>
          <a:endParaRPr lang="ru-RU"/>
        </a:p>
      </dgm:t>
    </dgm:pt>
    <dgm:pt modelId="{C1AA005B-C846-420E-BA0B-E81AD4575FB6}" type="sibTrans" cxnId="{E6865C1C-C8BB-475E-B7EF-610AFA17BB71}">
      <dgm:prSet/>
      <dgm:spPr/>
      <dgm:t>
        <a:bodyPr/>
        <a:lstStyle/>
        <a:p>
          <a:endParaRPr lang="ru-RU"/>
        </a:p>
      </dgm:t>
    </dgm:pt>
    <dgm:pt modelId="{E227DBE1-A7EC-4136-B3C6-7766836691AB}" type="pres">
      <dgm:prSet presAssocID="{B215F400-8C4F-4B4F-B3F5-E67ED438E5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29A1B1-D507-451D-8498-FF40828B6042}" type="pres">
      <dgm:prSet presAssocID="{5B45A7AC-933F-4BAC-AE65-5A5F4B02DAF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9C259D-B75B-4551-BD86-71331EB1F540}" type="pres">
      <dgm:prSet presAssocID="{F86119F2-D5FE-4337-A1E7-E5CBDF1B528E}" presName="spacer" presStyleCnt="0"/>
      <dgm:spPr/>
    </dgm:pt>
    <dgm:pt modelId="{1124676A-7742-4038-9A37-831782128E39}" type="pres">
      <dgm:prSet presAssocID="{4D900734-95E8-4DD8-950B-95B67F35763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77CFEE-B6E8-4A0F-8A14-E128DF178734}" type="pres">
      <dgm:prSet presAssocID="{76E4E215-31D5-488C-A129-D8163DC87525}" presName="spacer" presStyleCnt="0"/>
      <dgm:spPr/>
    </dgm:pt>
    <dgm:pt modelId="{D621DD23-8CD1-4202-9D0B-89E573E616BC}" type="pres">
      <dgm:prSet presAssocID="{511711BF-8611-4DBA-86E2-13D16653F5E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20289-71D2-4EC3-BFF1-B66873669AA0}" type="pres">
      <dgm:prSet presAssocID="{18EBE99D-CD91-4287-88E6-BB07631EF72D}" presName="spacer" presStyleCnt="0"/>
      <dgm:spPr/>
    </dgm:pt>
    <dgm:pt modelId="{5A2357BA-E233-41C7-83C7-7BC20611576A}" type="pres">
      <dgm:prSet presAssocID="{219DF567-9D2C-4165-8B78-5BC27E5AE75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5FB24E-1AE5-41FC-890D-39688ED521D4}" type="presOf" srcId="{219DF567-9D2C-4165-8B78-5BC27E5AE753}" destId="{5A2357BA-E233-41C7-83C7-7BC20611576A}" srcOrd="0" destOrd="0" presId="urn:microsoft.com/office/officeart/2005/8/layout/vList2"/>
    <dgm:cxn modelId="{65A60491-DF36-4980-A383-F67E1B7EE6C3}" srcId="{B215F400-8C4F-4B4F-B3F5-E67ED438E570}" destId="{511711BF-8611-4DBA-86E2-13D16653F5E2}" srcOrd="2" destOrd="0" parTransId="{F01AD07C-3087-4D26-89F3-A37E5F8CB0E4}" sibTransId="{18EBE99D-CD91-4287-88E6-BB07631EF72D}"/>
    <dgm:cxn modelId="{7EFD3CBB-D6CE-403F-9BAD-A25A75207964}" type="presOf" srcId="{B215F400-8C4F-4B4F-B3F5-E67ED438E570}" destId="{E227DBE1-A7EC-4136-B3C6-7766836691AB}" srcOrd="0" destOrd="0" presId="urn:microsoft.com/office/officeart/2005/8/layout/vList2"/>
    <dgm:cxn modelId="{E6865C1C-C8BB-475E-B7EF-610AFA17BB71}" srcId="{B215F400-8C4F-4B4F-B3F5-E67ED438E570}" destId="{219DF567-9D2C-4165-8B78-5BC27E5AE753}" srcOrd="3" destOrd="0" parTransId="{516385E5-A34B-4766-A0C1-7ABA9CAE586B}" sibTransId="{C1AA005B-C846-420E-BA0B-E81AD4575FB6}"/>
    <dgm:cxn modelId="{50476302-0974-4991-8817-5F6D0E45F374}" type="presOf" srcId="{4D900734-95E8-4DD8-950B-95B67F357634}" destId="{1124676A-7742-4038-9A37-831782128E39}" srcOrd="0" destOrd="0" presId="urn:microsoft.com/office/officeart/2005/8/layout/vList2"/>
    <dgm:cxn modelId="{8527496D-2CD8-4A48-8261-4C8CD41EC3EE}" type="presOf" srcId="{511711BF-8611-4DBA-86E2-13D16653F5E2}" destId="{D621DD23-8CD1-4202-9D0B-89E573E616BC}" srcOrd="0" destOrd="0" presId="urn:microsoft.com/office/officeart/2005/8/layout/vList2"/>
    <dgm:cxn modelId="{AB2E312A-81D6-4654-B8EF-015EB247F092}" type="presOf" srcId="{5B45A7AC-933F-4BAC-AE65-5A5F4B02DAFC}" destId="{D029A1B1-D507-451D-8498-FF40828B6042}" srcOrd="0" destOrd="0" presId="urn:microsoft.com/office/officeart/2005/8/layout/vList2"/>
    <dgm:cxn modelId="{71FC11D6-F115-402C-BC31-E8B8E5308D01}" srcId="{B215F400-8C4F-4B4F-B3F5-E67ED438E570}" destId="{4D900734-95E8-4DD8-950B-95B67F357634}" srcOrd="1" destOrd="0" parTransId="{D361C0B3-A9A6-4C3D-9068-4517384B7AA8}" sibTransId="{76E4E215-31D5-488C-A129-D8163DC87525}"/>
    <dgm:cxn modelId="{659B47C4-DE8E-4665-BEAA-7BE499A8D61B}" srcId="{B215F400-8C4F-4B4F-B3F5-E67ED438E570}" destId="{5B45A7AC-933F-4BAC-AE65-5A5F4B02DAFC}" srcOrd="0" destOrd="0" parTransId="{C0B4C107-DB6A-499B-80A7-12361E85251E}" sibTransId="{F86119F2-D5FE-4337-A1E7-E5CBDF1B528E}"/>
    <dgm:cxn modelId="{E2D0BA24-BF11-4F04-86D5-0D1B56ED35F5}" type="presParOf" srcId="{E227DBE1-A7EC-4136-B3C6-7766836691AB}" destId="{D029A1B1-D507-451D-8498-FF40828B6042}" srcOrd="0" destOrd="0" presId="urn:microsoft.com/office/officeart/2005/8/layout/vList2"/>
    <dgm:cxn modelId="{C23D4E26-77C0-46B7-8486-80D80D8C028C}" type="presParOf" srcId="{E227DBE1-A7EC-4136-B3C6-7766836691AB}" destId="{F09C259D-B75B-4551-BD86-71331EB1F540}" srcOrd="1" destOrd="0" presId="urn:microsoft.com/office/officeart/2005/8/layout/vList2"/>
    <dgm:cxn modelId="{B03FB698-9814-4A45-BD8B-292B72659B97}" type="presParOf" srcId="{E227DBE1-A7EC-4136-B3C6-7766836691AB}" destId="{1124676A-7742-4038-9A37-831782128E39}" srcOrd="2" destOrd="0" presId="urn:microsoft.com/office/officeart/2005/8/layout/vList2"/>
    <dgm:cxn modelId="{A21727BA-3D1D-4F70-BF66-011F7C4D5DC0}" type="presParOf" srcId="{E227DBE1-A7EC-4136-B3C6-7766836691AB}" destId="{6F77CFEE-B6E8-4A0F-8A14-E128DF178734}" srcOrd="3" destOrd="0" presId="urn:microsoft.com/office/officeart/2005/8/layout/vList2"/>
    <dgm:cxn modelId="{AC655F8C-6C0B-419F-912C-217389FD0281}" type="presParOf" srcId="{E227DBE1-A7EC-4136-B3C6-7766836691AB}" destId="{D621DD23-8CD1-4202-9D0B-89E573E616BC}" srcOrd="4" destOrd="0" presId="urn:microsoft.com/office/officeart/2005/8/layout/vList2"/>
    <dgm:cxn modelId="{70CF1A83-B8F2-41C1-8308-E04B405BD2AB}" type="presParOf" srcId="{E227DBE1-A7EC-4136-B3C6-7766836691AB}" destId="{E4E20289-71D2-4EC3-BFF1-B66873669AA0}" srcOrd="5" destOrd="0" presId="urn:microsoft.com/office/officeart/2005/8/layout/vList2"/>
    <dgm:cxn modelId="{E6F76BEF-47A9-4513-9928-7E6785256027}" type="presParOf" srcId="{E227DBE1-A7EC-4136-B3C6-7766836691AB}" destId="{5A2357BA-E233-41C7-83C7-7BC20611576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B3E27A4-2B2B-4ABF-A05C-E5C7B11EDBF6}" type="doc">
      <dgm:prSet loTypeId="urn:microsoft.com/office/officeart/2005/8/layout/vList2" loCatId="list" qsTypeId="urn:microsoft.com/office/officeart/2005/8/quickstyle/simple1" qsCatId="simple" csTypeId="urn:microsoft.com/office/officeart/2005/8/colors/accent2_3" csCatId="accent2"/>
      <dgm:spPr/>
      <dgm:t>
        <a:bodyPr/>
        <a:lstStyle/>
        <a:p>
          <a:endParaRPr lang="ru-RU"/>
        </a:p>
      </dgm:t>
    </dgm:pt>
    <dgm:pt modelId="{8285C15D-018E-4BA7-8194-66D8CF164FA3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52AD41C4-8C51-46BE-B585-2BA5527917C0}" type="parTrans" cxnId="{B7823D8D-4337-485C-9800-4F898BEBA227}">
      <dgm:prSet/>
      <dgm:spPr/>
      <dgm:t>
        <a:bodyPr/>
        <a:lstStyle/>
        <a:p>
          <a:endParaRPr lang="ru-RU"/>
        </a:p>
      </dgm:t>
    </dgm:pt>
    <dgm:pt modelId="{E47AFDA6-CF45-4356-83C9-1DD34C91BE2D}" type="sibTrans" cxnId="{B7823D8D-4337-485C-9800-4F898BEBA227}">
      <dgm:prSet/>
      <dgm:spPr/>
      <dgm:t>
        <a:bodyPr/>
        <a:lstStyle/>
        <a:p>
          <a:endParaRPr lang="ru-RU"/>
        </a:p>
      </dgm:t>
    </dgm:pt>
    <dgm:pt modelId="{2F3CEF96-F817-4380-A8AE-00A511F29607}">
      <dgm:prSet/>
      <dgm:spPr/>
      <dgm:t>
        <a:bodyPr/>
        <a:lstStyle/>
        <a:p>
          <a:pPr rtl="0"/>
          <a:r>
            <a:rPr lang="ru-RU" b="1" dirty="0" smtClean="0"/>
            <a:t>2019 год – 629,7 тыс. рублей</a:t>
          </a:r>
          <a:endParaRPr lang="ru-RU" dirty="0"/>
        </a:p>
      </dgm:t>
    </dgm:pt>
    <dgm:pt modelId="{55F40931-CBD3-43DB-96B3-DF1547765D58}" type="parTrans" cxnId="{913C2687-729A-4352-91C0-30D93CA806FA}">
      <dgm:prSet/>
      <dgm:spPr/>
      <dgm:t>
        <a:bodyPr/>
        <a:lstStyle/>
        <a:p>
          <a:endParaRPr lang="ru-RU"/>
        </a:p>
      </dgm:t>
    </dgm:pt>
    <dgm:pt modelId="{B1F1AFF2-F7AA-4FC5-8156-A5778D59C75C}" type="sibTrans" cxnId="{913C2687-729A-4352-91C0-30D93CA806FA}">
      <dgm:prSet/>
      <dgm:spPr/>
      <dgm:t>
        <a:bodyPr/>
        <a:lstStyle/>
        <a:p>
          <a:endParaRPr lang="ru-RU"/>
        </a:p>
      </dgm:t>
    </dgm:pt>
    <dgm:pt modelId="{EE46926D-94FE-4704-81BD-6D9487E2800B}">
      <dgm:prSet/>
      <dgm:spPr/>
      <dgm:t>
        <a:bodyPr/>
        <a:lstStyle/>
        <a:p>
          <a:pPr rtl="0"/>
          <a:r>
            <a:rPr lang="ru-RU" b="1" dirty="0" smtClean="0"/>
            <a:t>2020 год – 0,00  тыс. рублей</a:t>
          </a:r>
          <a:endParaRPr lang="ru-RU" dirty="0"/>
        </a:p>
      </dgm:t>
    </dgm:pt>
    <dgm:pt modelId="{855FB7FB-D782-4D36-B7FE-67B2C26D7E89}" type="parTrans" cxnId="{6B067886-4629-440F-A334-140647C0785B}">
      <dgm:prSet/>
      <dgm:spPr/>
      <dgm:t>
        <a:bodyPr/>
        <a:lstStyle/>
        <a:p>
          <a:endParaRPr lang="ru-RU"/>
        </a:p>
      </dgm:t>
    </dgm:pt>
    <dgm:pt modelId="{F886ACF3-E65E-41C1-ADBC-AE3B43539793}" type="sibTrans" cxnId="{6B067886-4629-440F-A334-140647C0785B}">
      <dgm:prSet/>
      <dgm:spPr/>
      <dgm:t>
        <a:bodyPr/>
        <a:lstStyle/>
        <a:p>
          <a:endParaRPr lang="ru-RU"/>
        </a:p>
      </dgm:t>
    </dgm:pt>
    <dgm:pt modelId="{E8511F7B-AFE2-4966-8122-18F298A68564}">
      <dgm:prSet/>
      <dgm:spPr/>
      <dgm:t>
        <a:bodyPr/>
        <a:lstStyle/>
        <a:p>
          <a:pPr rtl="0"/>
          <a:r>
            <a:rPr lang="ru-RU" b="1" dirty="0" smtClean="0"/>
            <a:t>2021 год – 0,00 тыс. рублей</a:t>
          </a:r>
          <a:endParaRPr lang="ru-RU" dirty="0"/>
        </a:p>
      </dgm:t>
    </dgm:pt>
    <dgm:pt modelId="{E5048E91-2EA8-4BC4-A261-CA96196CB5E0}" type="parTrans" cxnId="{806533B4-07B3-47BF-AF20-B932CDE4285A}">
      <dgm:prSet/>
      <dgm:spPr/>
      <dgm:t>
        <a:bodyPr/>
        <a:lstStyle/>
        <a:p>
          <a:endParaRPr lang="ru-RU"/>
        </a:p>
      </dgm:t>
    </dgm:pt>
    <dgm:pt modelId="{41C9470E-0381-48CA-93A1-FB0779C7DA9B}" type="sibTrans" cxnId="{806533B4-07B3-47BF-AF20-B932CDE4285A}">
      <dgm:prSet/>
      <dgm:spPr/>
      <dgm:t>
        <a:bodyPr/>
        <a:lstStyle/>
        <a:p>
          <a:endParaRPr lang="ru-RU"/>
        </a:p>
      </dgm:t>
    </dgm:pt>
    <dgm:pt modelId="{D1C9F57E-B876-4489-AE7A-4A7900C4BFFF}" type="pres">
      <dgm:prSet presAssocID="{6B3E27A4-2B2B-4ABF-A05C-E5C7B11EDB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D64B41-74B9-4829-BBE7-2B5BBBBE93E4}" type="pres">
      <dgm:prSet presAssocID="{8285C15D-018E-4BA7-8194-66D8CF164FA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506066-CFB9-4559-8E35-2B0AF071780B}" type="pres">
      <dgm:prSet presAssocID="{E47AFDA6-CF45-4356-83C9-1DD34C91BE2D}" presName="spacer" presStyleCnt="0"/>
      <dgm:spPr/>
    </dgm:pt>
    <dgm:pt modelId="{16C0F48E-12FA-4608-9000-FB8408B760EA}" type="pres">
      <dgm:prSet presAssocID="{2F3CEF96-F817-4380-A8AE-00A511F2960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E2A32-E6D6-426A-BB82-B8466C72D6C7}" type="pres">
      <dgm:prSet presAssocID="{B1F1AFF2-F7AA-4FC5-8156-A5778D59C75C}" presName="spacer" presStyleCnt="0"/>
      <dgm:spPr/>
    </dgm:pt>
    <dgm:pt modelId="{5A0E5F5D-85F6-44D9-85BC-F918D4A76D14}" type="pres">
      <dgm:prSet presAssocID="{EE46926D-94FE-4704-81BD-6D9487E2800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C3D018-D74D-425B-A655-E06B25B00D78}" type="pres">
      <dgm:prSet presAssocID="{F886ACF3-E65E-41C1-ADBC-AE3B43539793}" presName="spacer" presStyleCnt="0"/>
      <dgm:spPr/>
    </dgm:pt>
    <dgm:pt modelId="{FC33CF97-84E7-4B89-9CDA-774620CCE92C}" type="pres">
      <dgm:prSet presAssocID="{E8511F7B-AFE2-4966-8122-18F298A6856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3F44CF-61FB-431A-90E2-A9F458AE7676}" type="presOf" srcId="{EE46926D-94FE-4704-81BD-6D9487E2800B}" destId="{5A0E5F5D-85F6-44D9-85BC-F918D4A76D14}" srcOrd="0" destOrd="0" presId="urn:microsoft.com/office/officeart/2005/8/layout/vList2"/>
    <dgm:cxn modelId="{8AF063CD-239F-44A4-8264-151345449381}" type="presOf" srcId="{6B3E27A4-2B2B-4ABF-A05C-E5C7B11EDBF6}" destId="{D1C9F57E-B876-4489-AE7A-4A7900C4BFFF}" srcOrd="0" destOrd="0" presId="urn:microsoft.com/office/officeart/2005/8/layout/vList2"/>
    <dgm:cxn modelId="{885ECFE7-3A33-4033-AC12-5F4433E1944A}" type="presOf" srcId="{2F3CEF96-F817-4380-A8AE-00A511F29607}" destId="{16C0F48E-12FA-4608-9000-FB8408B760EA}" srcOrd="0" destOrd="0" presId="urn:microsoft.com/office/officeart/2005/8/layout/vList2"/>
    <dgm:cxn modelId="{EB4E4702-10AA-4C57-8DE3-78BA2E75BE5E}" type="presOf" srcId="{8285C15D-018E-4BA7-8194-66D8CF164FA3}" destId="{F9D64B41-74B9-4829-BBE7-2B5BBBBE93E4}" srcOrd="0" destOrd="0" presId="urn:microsoft.com/office/officeart/2005/8/layout/vList2"/>
    <dgm:cxn modelId="{B0C5E68F-02F8-40A1-AD5B-DB406BDE4B36}" type="presOf" srcId="{E8511F7B-AFE2-4966-8122-18F298A68564}" destId="{FC33CF97-84E7-4B89-9CDA-774620CCE92C}" srcOrd="0" destOrd="0" presId="urn:microsoft.com/office/officeart/2005/8/layout/vList2"/>
    <dgm:cxn modelId="{B7823D8D-4337-485C-9800-4F898BEBA227}" srcId="{6B3E27A4-2B2B-4ABF-A05C-E5C7B11EDBF6}" destId="{8285C15D-018E-4BA7-8194-66D8CF164FA3}" srcOrd="0" destOrd="0" parTransId="{52AD41C4-8C51-46BE-B585-2BA5527917C0}" sibTransId="{E47AFDA6-CF45-4356-83C9-1DD34C91BE2D}"/>
    <dgm:cxn modelId="{806533B4-07B3-47BF-AF20-B932CDE4285A}" srcId="{6B3E27A4-2B2B-4ABF-A05C-E5C7B11EDBF6}" destId="{E8511F7B-AFE2-4966-8122-18F298A68564}" srcOrd="3" destOrd="0" parTransId="{E5048E91-2EA8-4BC4-A261-CA96196CB5E0}" sibTransId="{41C9470E-0381-48CA-93A1-FB0779C7DA9B}"/>
    <dgm:cxn modelId="{913C2687-729A-4352-91C0-30D93CA806FA}" srcId="{6B3E27A4-2B2B-4ABF-A05C-E5C7B11EDBF6}" destId="{2F3CEF96-F817-4380-A8AE-00A511F29607}" srcOrd="1" destOrd="0" parTransId="{55F40931-CBD3-43DB-96B3-DF1547765D58}" sibTransId="{B1F1AFF2-F7AA-4FC5-8156-A5778D59C75C}"/>
    <dgm:cxn modelId="{6B067886-4629-440F-A334-140647C0785B}" srcId="{6B3E27A4-2B2B-4ABF-A05C-E5C7B11EDBF6}" destId="{EE46926D-94FE-4704-81BD-6D9487E2800B}" srcOrd="2" destOrd="0" parTransId="{855FB7FB-D782-4D36-B7FE-67B2C26D7E89}" sibTransId="{F886ACF3-E65E-41C1-ADBC-AE3B43539793}"/>
    <dgm:cxn modelId="{98AC0D52-44EC-49B5-808E-8DFF277D9758}" type="presParOf" srcId="{D1C9F57E-B876-4489-AE7A-4A7900C4BFFF}" destId="{F9D64B41-74B9-4829-BBE7-2B5BBBBE93E4}" srcOrd="0" destOrd="0" presId="urn:microsoft.com/office/officeart/2005/8/layout/vList2"/>
    <dgm:cxn modelId="{D5BB53AB-FA1B-4488-A6DE-4964BA8B40DD}" type="presParOf" srcId="{D1C9F57E-B876-4489-AE7A-4A7900C4BFFF}" destId="{40506066-CFB9-4559-8E35-2B0AF071780B}" srcOrd="1" destOrd="0" presId="urn:microsoft.com/office/officeart/2005/8/layout/vList2"/>
    <dgm:cxn modelId="{4BC90323-6C05-4520-9474-E2F2EC590F0A}" type="presParOf" srcId="{D1C9F57E-B876-4489-AE7A-4A7900C4BFFF}" destId="{16C0F48E-12FA-4608-9000-FB8408B760EA}" srcOrd="2" destOrd="0" presId="urn:microsoft.com/office/officeart/2005/8/layout/vList2"/>
    <dgm:cxn modelId="{2D63012F-8AB9-414F-9AD6-D7151AD3B4CA}" type="presParOf" srcId="{D1C9F57E-B876-4489-AE7A-4A7900C4BFFF}" destId="{7CBE2A32-E6D6-426A-BB82-B8466C72D6C7}" srcOrd="3" destOrd="0" presId="urn:microsoft.com/office/officeart/2005/8/layout/vList2"/>
    <dgm:cxn modelId="{D8F296D1-9DE2-4B64-9C9A-3B93F7C6EA48}" type="presParOf" srcId="{D1C9F57E-B876-4489-AE7A-4A7900C4BFFF}" destId="{5A0E5F5D-85F6-44D9-85BC-F918D4A76D14}" srcOrd="4" destOrd="0" presId="urn:microsoft.com/office/officeart/2005/8/layout/vList2"/>
    <dgm:cxn modelId="{33D96779-0AFE-4313-ABC1-313203C1B40D}" type="presParOf" srcId="{D1C9F57E-B876-4489-AE7A-4A7900C4BFFF}" destId="{51C3D018-D74D-425B-A655-E06B25B00D78}" srcOrd="5" destOrd="0" presId="urn:microsoft.com/office/officeart/2005/8/layout/vList2"/>
    <dgm:cxn modelId="{36773C6F-71C7-4EA1-8C64-C4B5DFE0A6A2}" type="presParOf" srcId="{D1C9F57E-B876-4489-AE7A-4A7900C4BFFF}" destId="{FC33CF97-84E7-4B89-9CDA-774620CCE92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F9B149-0371-4440-A976-A6444DBC159C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FC53FD7-8737-4C0D-A322-D5C8EDAE4198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67CA8A2B-2FDE-4C29-8CD7-77204A052451}" type="parTrans" cxnId="{1FC3340E-0B9B-4D89-BA67-B2A7A73156FC}">
      <dgm:prSet/>
      <dgm:spPr/>
      <dgm:t>
        <a:bodyPr/>
        <a:lstStyle/>
        <a:p>
          <a:endParaRPr lang="ru-RU"/>
        </a:p>
      </dgm:t>
    </dgm:pt>
    <dgm:pt modelId="{25AAC225-3180-4A9B-88C7-A7A83B00F9EC}" type="sibTrans" cxnId="{1FC3340E-0B9B-4D89-BA67-B2A7A73156FC}">
      <dgm:prSet/>
      <dgm:spPr/>
      <dgm:t>
        <a:bodyPr/>
        <a:lstStyle/>
        <a:p>
          <a:endParaRPr lang="ru-RU"/>
        </a:p>
      </dgm:t>
    </dgm:pt>
    <dgm:pt modelId="{E564C5F8-1E0D-4239-9237-1CB7308D4081}">
      <dgm:prSet/>
      <dgm:spPr/>
      <dgm:t>
        <a:bodyPr/>
        <a:lstStyle/>
        <a:p>
          <a:pPr rtl="0"/>
          <a:r>
            <a:rPr lang="ru-RU" b="1" dirty="0" smtClean="0"/>
            <a:t>в 2019 году - 103 390,7 тыс. руб.</a:t>
          </a:r>
          <a:endParaRPr lang="ru-RU" dirty="0"/>
        </a:p>
      </dgm:t>
    </dgm:pt>
    <dgm:pt modelId="{12A3AA56-4941-4593-989D-02B8AD13439A}" type="parTrans" cxnId="{BF20782C-27E8-42E5-BB5E-E4EF726E3B85}">
      <dgm:prSet/>
      <dgm:spPr/>
      <dgm:t>
        <a:bodyPr/>
        <a:lstStyle/>
        <a:p>
          <a:endParaRPr lang="ru-RU"/>
        </a:p>
      </dgm:t>
    </dgm:pt>
    <dgm:pt modelId="{5FCEACB6-7BBC-434C-95B9-57C0C44D81EA}" type="sibTrans" cxnId="{BF20782C-27E8-42E5-BB5E-E4EF726E3B85}">
      <dgm:prSet/>
      <dgm:spPr/>
      <dgm:t>
        <a:bodyPr/>
        <a:lstStyle/>
        <a:p>
          <a:endParaRPr lang="ru-RU"/>
        </a:p>
      </dgm:t>
    </dgm:pt>
    <dgm:pt modelId="{9AF3CBBB-C54C-4721-A604-6E934727C126}">
      <dgm:prSet/>
      <dgm:spPr/>
      <dgm:t>
        <a:bodyPr/>
        <a:lstStyle/>
        <a:p>
          <a:pPr rtl="0"/>
          <a:r>
            <a:rPr lang="ru-RU" b="1" dirty="0" smtClean="0"/>
            <a:t>в 2020 году – 103 390,7 тыс. руб.</a:t>
          </a:r>
          <a:endParaRPr lang="ru-RU" dirty="0"/>
        </a:p>
      </dgm:t>
    </dgm:pt>
    <dgm:pt modelId="{C7DBFBC2-0FEF-42B5-8799-A1923E891FAC}" type="parTrans" cxnId="{0021C8CC-99BB-4A93-B912-4DB990E52A8C}">
      <dgm:prSet/>
      <dgm:spPr/>
      <dgm:t>
        <a:bodyPr/>
        <a:lstStyle/>
        <a:p>
          <a:endParaRPr lang="ru-RU"/>
        </a:p>
      </dgm:t>
    </dgm:pt>
    <dgm:pt modelId="{535BDF67-F0D2-4F1B-8D33-6196B5B2A552}" type="sibTrans" cxnId="{0021C8CC-99BB-4A93-B912-4DB990E52A8C}">
      <dgm:prSet/>
      <dgm:spPr/>
      <dgm:t>
        <a:bodyPr/>
        <a:lstStyle/>
        <a:p>
          <a:endParaRPr lang="ru-RU"/>
        </a:p>
      </dgm:t>
    </dgm:pt>
    <dgm:pt modelId="{6C5E3BFF-91ED-48FF-8E15-E5BE381F91CC}">
      <dgm:prSet/>
      <dgm:spPr/>
      <dgm:t>
        <a:bodyPr/>
        <a:lstStyle/>
        <a:p>
          <a:pPr rtl="0"/>
          <a:r>
            <a:rPr lang="ru-RU" b="1" dirty="0" smtClean="0"/>
            <a:t>в 2021 году – 103 390,7 тыс. руб.</a:t>
          </a:r>
          <a:endParaRPr lang="ru-RU" dirty="0"/>
        </a:p>
      </dgm:t>
    </dgm:pt>
    <dgm:pt modelId="{C9729760-0FD6-4395-9D24-60580769D587}" type="parTrans" cxnId="{3457ABB0-0A5D-41DB-87E3-1C15DC12A830}">
      <dgm:prSet/>
      <dgm:spPr/>
      <dgm:t>
        <a:bodyPr/>
        <a:lstStyle/>
        <a:p>
          <a:endParaRPr lang="ru-RU"/>
        </a:p>
      </dgm:t>
    </dgm:pt>
    <dgm:pt modelId="{36D22FB3-F56F-4C09-A6FD-BCD649C1EB62}" type="sibTrans" cxnId="{3457ABB0-0A5D-41DB-87E3-1C15DC12A830}">
      <dgm:prSet/>
      <dgm:spPr/>
      <dgm:t>
        <a:bodyPr/>
        <a:lstStyle/>
        <a:p>
          <a:endParaRPr lang="ru-RU"/>
        </a:p>
      </dgm:t>
    </dgm:pt>
    <dgm:pt modelId="{EA9EC6A0-DABF-4A87-9E5A-D70884B75DA9}" type="pres">
      <dgm:prSet presAssocID="{88F9B149-0371-4440-A976-A6444DBC159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622839-710C-45D7-8956-70FBC323A5C6}" type="pres">
      <dgm:prSet presAssocID="{EFC53FD7-8737-4C0D-A322-D5C8EDAE419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CFB52-72D7-489E-9DCE-2AE02DE32A17}" type="pres">
      <dgm:prSet presAssocID="{25AAC225-3180-4A9B-88C7-A7A83B00F9EC}" presName="spacer" presStyleCnt="0"/>
      <dgm:spPr/>
    </dgm:pt>
    <dgm:pt modelId="{5A79DDB5-A785-4275-8C13-825842545AF5}" type="pres">
      <dgm:prSet presAssocID="{E564C5F8-1E0D-4239-9237-1CB7308D408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134167-FDB0-4686-9E05-54A92A097E62}" type="pres">
      <dgm:prSet presAssocID="{5FCEACB6-7BBC-434C-95B9-57C0C44D81EA}" presName="spacer" presStyleCnt="0"/>
      <dgm:spPr/>
    </dgm:pt>
    <dgm:pt modelId="{2ED818CC-23A2-4220-8ED6-E374C6F13648}" type="pres">
      <dgm:prSet presAssocID="{9AF3CBBB-C54C-4721-A604-6E934727C12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0602EB-7CE0-4316-97F3-4C905419538B}" type="pres">
      <dgm:prSet presAssocID="{535BDF67-F0D2-4F1B-8D33-6196B5B2A552}" presName="spacer" presStyleCnt="0"/>
      <dgm:spPr/>
    </dgm:pt>
    <dgm:pt modelId="{A0B0D48B-3781-434D-A3C4-5557946FE042}" type="pres">
      <dgm:prSet presAssocID="{6C5E3BFF-91ED-48FF-8E15-E5BE381F91C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C3340E-0B9B-4D89-BA67-B2A7A73156FC}" srcId="{88F9B149-0371-4440-A976-A6444DBC159C}" destId="{EFC53FD7-8737-4C0D-A322-D5C8EDAE4198}" srcOrd="0" destOrd="0" parTransId="{67CA8A2B-2FDE-4C29-8CD7-77204A052451}" sibTransId="{25AAC225-3180-4A9B-88C7-A7A83B00F9EC}"/>
    <dgm:cxn modelId="{0021C8CC-99BB-4A93-B912-4DB990E52A8C}" srcId="{88F9B149-0371-4440-A976-A6444DBC159C}" destId="{9AF3CBBB-C54C-4721-A604-6E934727C126}" srcOrd="2" destOrd="0" parTransId="{C7DBFBC2-0FEF-42B5-8799-A1923E891FAC}" sibTransId="{535BDF67-F0D2-4F1B-8D33-6196B5B2A552}"/>
    <dgm:cxn modelId="{38F4470A-4CB1-4056-9C34-87EC35FC3500}" type="presOf" srcId="{EFC53FD7-8737-4C0D-A322-D5C8EDAE4198}" destId="{0F622839-710C-45D7-8956-70FBC323A5C6}" srcOrd="0" destOrd="0" presId="urn:microsoft.com/office/officeart/2005/8/layout/vList2"/>
    <dgm:cxn modelId="{BF20782C-27E8-42E5-BB5E-E4EF726E3B85}" srcId="{88F9B149-0371-4440-A976-A6444DBC159C}" destId="{E564C5F8-1E0D-4239-9237-1CB7308D4081}" srcOrd="1" destOrd="0" parTransId="{12A3AA56-4941-4593-989D-02B8AD13439A}" sibTransId="{5FCEACB6-7BBC-434C-95B9-57C0C44D81EA}"/>
    <dgm:cxn modelId="{907D1AC2-DF5A-44E9-BF4E-AD6B1DD25E18}" type="presOf" srcId="{6C5E3BFF-91ED-48FF-8E15-E5BE381F91CC}" destId="{A0B0D48B-3781-434D-A3C4-5557946FE042}" srcOrd="0" destOrd="0" presId="urn:microsoft.com/office/officeart/2005/8/layout/vList2"/>
    <dgm:cxn modelId="{B247A5A9-8255-4497-A710-3578A3795A18}" type="presOf" srcId="{9AF3CBBB-C54C-4721-A604-6E934727C126}" destId="{2ED818CC-23A2-4220-8ED6-E374C6F13648}" srcOrd="0" destOrd="0" presId="urn:microsoft.com/office/officeart/2005/8/layout/vList2"/>
    <dgm:cxn modelId="{3457ABB0-0A5D-41DB-87E3-1C15DC12A830}" srcId="{88F9B149-0371-4440-A976-A6444DBC159C}" destId="{6C5E3BFF-91ED-48FF-8E15-E5BE381F91CC}" srcOrd="3" destOrd="0" parTransId="{C9729760-0FD6-4395-9D24-60580769D587}" sibTransId="{36D22FB3-F56F-4C09-A6FD-BCD649C1EB62}"/>
    <dgm:cxn modelId="{E413A6C1-BA12-41B2-8D18-2E24D85FE84E}" type="presOf" srcId="{E564C5F8-1E0D-4239-9237-1CB7308D4081}" destId="{5A79DDB5-A785-4275-8C13-825842545AF5}" srcOrd="0" destOrd="0" presId="urn:microsoft.com/office/officeart/2005/8/layout/vList2"/>
    <dgm:cxn modelId="{918F785E-AF38-40C3-B9A3-1E53B458D029}" type="presOf" srcId="{88F9B149-0371-4440-A976-A6444DBC159C}" destId="{EA9EC6A0-DABF-4A87-9E5A-D70884B75DA9}" srcOrd="0" destOrd="0" presId="urn:microsoft.com/office/officeart/2005/8/layout/vList2"/>
    <dgm:cxn modelId="{235ED01F-92BC-46D7-A5B8-6FB24EDCC6E8}" type="presParOf" srcId="{EA9EC6A0-DABF-4A87-9E5A-D70884B75DA9}" destId="{0F622839-710C-45D7-8956-70FBC323A5C6}" srcOrd="0" destOrd="0" presId="urn:microsoft.com/office/officeart/2005/8/layout/vList2"/>
    <dgm:cxn modelId="{879F7D6A-3556-4D78-ADAD-7039F1D7B01D}" type="presParOf" srcId="{EA9EC6A0-DABF-4A87-9E5A-D70884B75DA9}" destId="{C27CFB52-72D7-489E-9DCE-2AE02DE32A17}" srcOrd="1" destOrd="0" presId="urn:microsoft.com/office/officeart/2005/8/layout/vList2"/>
    <dgm:cxn modelId="{D9E8B023-314F-4987-831E-91786886AE5A}" type="presParOf" srcId="{EA9EC6A0-DABF-4A87-9E5A-D70884B75DA9}" destId="{5A79DDB5-A785-4275-8C13-825842545AF5}" srcOrd="2" destOrd="0" presId="urn:microsoft.com/office/officeart/2005/8/layout/vList2"/>
    <dgm:cxn modelId="{D7D204A9-A164-4CDB-82B0-B04FBD18A08F}" type="presParOf" srcId="{EA9EC6A0-DABF-4A87-9E5A-D70884B75DA9}" destId="{8B134167-FDB0-4686-9E05-54A92A097E62}" srcOrd="3" destOrd="0" presId="urn:microsoft.com/office/officeart/2005/8/layout/vList2"/>
    <dgm:cxn modelId="{FEF61452-7CB6-409C-97A3-B1F4B0C9CDA0}" type="presParOf" srcId="{EA9EC6A0-DABF-4A87-9E5A-D70884B75DA9}" destId="{2ED818CC-23A2-4220-8ED6-E374C6F13648}" srcOrd="4" destOrd="0" presId="urn:microsoft.com/office/officeart/2005/8/layout/vList2"/>
    <dgm:cxn modelId="{C8F08CE0-706B-415E-973C-EB108A0A8BE9}" type="presParOf" srcId="{EA9EC6A0-DABF-4A87-9E5A-D70884B75DA9}" destId="{B20602EB-7CE0-4316-97F3-4C905419538B}" srcOrd="5" destOrd="0" presId="urn:microsoft.com/office/officeart/2005/8/layout/vList2"/>
    <dgm:cxn modelId="{ADBC3484-616B-4A05-9E1A-22CEAB39ADF4}" type="presParOf" srcId="{EA9EC6A0-DABF-4A87-9E5A-D70884B75DA9}" destId="{A0B0D48B-3781-434D-A3C4-5557946FE04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3ADE65-B20C-43CF-BA44-16281E583677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2420FD8F-2E76-48CE-9ADE-B507E5DFB9C5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BC80B6F6-15E9-4C26-A498-88B4699AE7CD}" type="parTrans" cxnId="{0900F430-3BC8-456A-9A84-3541F9CA83A3}">
      <dgm:prSet/>
      <dgm:spPr/>
      <dgm:t>
        <a:bodyPr/>
        <a:lstStyle/>
        <a:p>
          <a:endParaRPr lang="ru-RU"/>
        </a:p>
      </dgm:t>
    </dgm:pt>
    <dgm:pt modelId="{3FFF7CA5-5BE0-4E28-932D-682B4E566CEE}" type="sibTrans" cxnId="{0900F430-3BC8-456A-9A84-3541F9CA83A3}">
      <dgm:prSet/>
      <dgm:spPr/>
      <dgm:t>
        <a:bodyPr/>
        <a:lstStyle/>
        <a:p>
          <a:endParaRPr lang="ru-RU"/>
        </a:p>
      </dgm:t>
    </dgm:pt>
    <dgm:pt modelId="{0067ACAE-3CFF-456C-98D9-0258A398602A}">
      <dgm:prSet/>
      <dgm:spPr/>
      <dgm:t>
        <a:bodyPr/>
        <a:lstStyle/>
        <a:p>
          <a:pPr rtl="0"/>
          <a:r>
            <a:rPr lang="ru-RU" b="1" dirty="0" smtClean="0"/>
            <a:t>2019 – 310,0 тыс. руб.</a:t>
          </a:r>
          <a:endParaRPr lang="ru-RU" dirty="0"/>
        </a:p>
      </dgm:t>
    </dgm:pt>
    <dgm:pt modelId="{C937A7BB-7439-4D0A-A064-5F17B12DAE1C}" type="parTrans" cxnId="{EB9D805E-E7FF-4F71-A0D7-EAE47C64A0DE}">
      <dgm:prSet/>
      <dgm:spPr/>
      <dgm:t>
        <a:bodyPr/>
        <a:lstStyle/>
        <a:p>
          <a:endParaRPr lang="ru-RU"/>
        </a:p>
      </dgm:t>
    </dgm:pt>
    <dgm:pt modelId="{274C3723-578A-4F54-9DD2-E9F567F286EA}" type="sibTrans" cxnId="{EB9D805E-E7FF-4F71-A0D7-EAE47C64A0DE}">
      <dgm:prSet/>
      <dgm:spPr/>
      <dgm:t>
        <a:bodyPr/>
        <a:lstStyle/>
        <a:p>
          <a:endParaRPr lang="ru-RU"/>
        </a:p>
      </dgm:t>
    </dgm:pt>
    <dgm:pt modelId="{2D6DBF55-59FF-46D8-BE61-A4BE3D669FF9}">
      <dgm:prSet/>
      <dgm:spPr/>
      <dgm:t>
        <a:bodyPr/>
        <a:lstStyle/>
        <a:p>
          <a:pPr rtl="0"/>
          <a:r>
            <a:rPr lang="ru-RU" b="1" dirty="0" smtClean="0"/>
            <a:t>2020 – 310,0 тыс. руб.</a:t>
          </a:r>
          <a:endParaRPr lang="ru-RU" dirty="0"/>
        </a:p>
      </dgm:t>
    </dgm:pt>
    <dgm:pt modelId="{797CE656-1899-493A-A22C-0741E0CD1217}" type="parTrans" cxnId="{05B1B03F-9736-424A-BB03-468287932C6B}">
      <dgm:prSet/>
      <dgm:spPr/>
      <dgm:t>
        <a:bodyPr/>
        <a:lstStyle/>
        <a:p>
          <a:endParaRPr lang="ru-RU"/>
        </a:p>
      </dgm:t>
    </dgm:pt>
    <dgm:pt modelId="{0E36C5DC-B78B-40C3-9BBA-DD98DC53CBF5}" type="sibTrans" cxnId="{05B1B03F-9736-424A-BB03-468287932C6B}">
      <dgm:prSet/>
      <dgm:spPr/>
      <dgm:t>
        <a:bodyPr/>
        <a:lstStyle/>
        <a:p>
          <a:endParaRPr lang="ru-RU"/>
        </a:p>
      </dgm:t>
    </dgm:pt>
    <dgm:pt modelId="{4FA1A5D8-B57D-4770-82CB-F48202783C12}">
      <dgm:prSet/>
      <dgm:spPr/>
      <dgm:t>
        <a:bodyPr/>
        <a:lstStyle/>
        <a:p>
          <a:pPr rtl="0"/>
          <a:r>
            <a:rPr lang="ru-RU" b="1" dirty="0" smtClean="0"/>
            <a:t>2021 – 310,0 тыс. руб.</a:t>
          </a:r>
          <a:endParaRPr lang="ru-RU" dirty="0"/>
        </a:p>
      </dgm:t>
    </dgm:pt>
    <dgm:pt modelId="{84719187-3BA3-42B9-8959-6F109AA8743F}" type="parTrans" cxnId="{CA1B0DEC-4C05-4D94-A935-B71C513A9CF8}">
      <dgm:prSet/>
      <dgm:spPr/>
      <dgm:t>
        <a:bodyPr/>
        <a:lstStyle/>
        <a:p>
          <a:endParaRPr lang="ru-RU"/>
        </a:p>
      </dgm:t>
    </dgm:pt>
    <dgm:pt modelId="{CE5017B8-429C-47B9-BCDD-5A4B858EC0EB}" type="sibTrans" cxnId="{CA1B0DEC-4C05-4D94-A935-B71C513A9CF8}">
      <dgm:prSet/>
      <dgm:spPr/>
      <dgm:t>
        <a:bodyPr/>
        <a:lstStyle/>
        <a:p>
          <a:endParaRPr lang="ru-RU"/>
        </a:p>
      </dgm:t>
    </dgm:pt>
    <dgm:pt modelId="{737A9D17-45BB-455E-ABE5-4257678E4011}" type="pres">
      <dgm:prSet presAssocID="{323ADE65-B20C-43CF-BA44-16281E58367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ADA757-DD83-4244-95BF-A63CFECE821F}" type="pres">
      <dgm:prSet presAssocID="{2420FD8F-2E76-48CE-9ADE-B507E5DFB9C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A6526-0227-4530-BC29-3E2A79E5E5BF}" type="pres">
      <dgm:prSet presAssocID="{3FFF7CA5-5BE0-4E28-932D-682B4E566CEE}" presName="spacer" presStyleCnt="0"/>
      <dgm:spPr/>
    </dgm:pt>
    <dgm:pt modelId="{A06BE6B6-ACDC-4F95-86E4-FE435EAB59EA}" type="pres">
      <dgm:prSet presAssocID="{0067ACAE-3CFF-456C-98D9-0258A398602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E97DC0-18B5-428D-B603-E149F1CDB556}" type="pres">
      <dgm:prSet presAssocID="{274C3723-578A-4F54-9DD2-E9F567F286EA}" presName="spacer" presStyleCnt="0"/>
      <dgm:spPr/>
    </dgm:pt>
    <dgm:pt modelId="{37EB4805-2F7D-45E2-A21C-139E0FA30F86}" type="pres">
      <dgm:prSet presAssocID="{2D6DBF55-59FF-46D8-BE61-A4BE3D669FF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C647BD-9A7D-49DC-B6C5-08BA6D98D6C3}" type="pres">
      <dgm:prSet presAssocID="{0E36C5DC-B78B-40C3-9BBA-DD98DC53CBF5}" presName="spacer" presStyleCnt="0"/>
      <dgm:spPr/>
    </dgm:pt>
    <dgm:pt modelId="{E176D61A-C0B9-4E7C-A924-CB89283BD77A}" type="pres">
      <dgm:prSet presAssocID="{4FA1A5D8-B57D-4770-82CB-F48202783C1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25E1D8-D1BA-4981-B9DB-7BDB8B8939D8}" type="presOf" srcId="{4FA1A5D8-B57D-4770-82CB-F48202783C12}" destId="{E176D61A-C0B9-4E7C-A924-CB89283BD77A}" srcOrd="0" destOrd="0" presId="urn:microsoft.com/office/officeart/2005/8/layout/vList2"/>
    <dgm:cxn modelId="{0900F430-3BC8-456A-9A84-3541F9CA83A3}" srcId="{323ADE65-B20C-43CF-BA44-16281E583677}" destId="{2420FD8F-2E76-48CE-9ADE-B507E5DFB9C5}" srcOrd="0" destOrd="0" parTransId="{BC80B6F6-15E9-4C26-A498-88B4699AE7CD}" sibTransId="{3FFF7CA5-5BE0-4E28-932D-682B4E566CEE}"/>
    <dgm:cxn modelId="{A3CDD434-913C-4783-A91D-F2FE35B7D213}" type="presOf" srcId="{2D6DBF55-59FF-46D8-BE61-A4BE3D669FF9}" destId="{37EB4805-2F7D-45E2-A21C-139E0FA30F86}" srcOrd="0" destOrd="0" presId="urn:microsoft.com/office/officeart/2005/8/layout/vList2"/>
    <dgm:cxn modelId="{EB9D805E-E7FF-4F71-A0D7-EAE47C64A0DE}" srcId="{323ADE65-B20C-43CF-BA44-16281E583677}" destId="{0067ACAE-3CFF-456C-98D9-0258A398602A}" srcOrd="1" destOrd="0" parTransId="{C937A7BB-7439-4D0A-A064-5F17B12DAE1C}" sibTransId="{274C3723-578A-4F54-9DD2-E9F567F286EA}"/>
    <dgm:cxn modelId="{90DD1CC8-BA10-4CAB-B68D-2F4DFA36341E}" type="presOf" srcId="{0067ACAE-3CFF-456C-98D9-0258A398602A}" destId="{A06BE6B6-ACDC-4F95-86E4-FE435EAB59EA}" srcOrd="0" destOrd="0" presId="urn:microsoft.com/office/officeart/2005/8/layout/vList2"/>
    <dgm:cxn modelId="{58A9B462-B424-4C4C-A340-F6C693769333}" type="presOf" srcId="{323ADE65-B20C-43CF-BA44-16281E583677}" destId="{737A9D17-45BB-455E-ABE5-4257678E4011}" srcOrd="0" destOrd="0" presId="urn:microsoft.com/office/officeart/2005/8/layout/vList2"/>
    <dgm:cxn modelId="{CA1B0DEC-4C05-4D94-A935-B71C513A9CF8}" srcId="{323ADE65-B20C-43CF-BA44-16281E583677}" destId="{4FA1A5D8-B57D-4770-82CB-F48202783C12}" srcOrd="3" destOrd="0" parTransId="{84719187-3BA3-42B9-8959-6F109AA8743F}" sibTransId="{CE5017B8-429C-47B9-BCDD-5A4B858EC0EB}"/>
    <dgm:cxn modelId="{05B1B03F-9736-424A-BB03-468287932C6B}" srcId="{323ADE65-B20C-43CF-BA44-16281E583677}" destId="{2D6DBF55-59FF-46D8-BE61-A4BE3D669FF9}" srcOrd="2" destOrd="0" parTransId="{797CE656-1899-493A-A22C-0741E0CD1217}" sibTransId="{0E36C5DC-B78B-40C3-9BBA-DD98DC53CBF5}"/>
    <dgm:cxn modelId="{39603632-7FB7-4AAA-B8ED-1FE2A7E9653B}" type="presOf" srcId="{2420FD8F-2E76-48CE-9ADE-B507E5DFB9C5}" destId="{5BADA757-DD83-4244-95BF-A63CFECE821F}" srcOrd="0" destOrd="0" presId="urn:microsoft.com/office/officeart/2005/8/layout/vList2"/>
    <dgm:cxn modelId="{1E4CA489-E4A0-4A6F-9A69-700AABCA5B1D}" type="presParOf" srcId="{737A9D17-45BB-455E-ABE5-4257678E4011}" destId="{5BADA757-DD83-4244-95BF-A63CFECE821F}" srcOrd="0" destOrd="0" presId="urn:microsoft.com/office/officeart/2005/8/layout/vList2"/>
    <dgm:cxn modelId="{A1CC326C-AC32-45B3-A108-3F18E085A797}" type="presParOf" srcId="{737A9D17-45BB-455E-ABE5-4257678E4011}" destId="{B7DA6526-0227-4530-BC29-3E2A79E5E5BF}" srcOrd="1" destOrd="0" presId="urn:microsoft.com/office/officeart/2005/8/layout/vList2"/>
    <dgm:cxn modelId="{B181BE4F-207E-4C23-8D70-94B2936211A8}" type="presParOf" srcId="{737A9D17-45BB-455E-ABE5-4257678E4011}" destId="{A06BE6B6-ACDC-4F95-86E4-FE435EAB59EA}" srcOrd="2" destOrd="0" presId="urn:microsoft.com/office/officeart/2005/8/layout/vList2"/>
    <dgm:cxn modelId="{386CD429-5789-4B37-9917-D457FA8E46F8}" type="presParOf" srcId="{737A9D17-45BB-455E-ABE5-4257678E4011}" destId="{7FE97DC0-18B5-428D-B603-E149F1CDB556}" srcOrd="3" destOrd="0" presId="urn:microsoft.com/office/officeart/2005/8/layout/vList2"/>
    <dgm:cxn modelId="{579816A8-FF57-41B0-A8DC-8A354783E9B3}" type="presParOf" srcId="{737A9D17-45BB-455E-ABE5-4257678E4011}" destId="{37EB4805-2F7D-45E2-A21C-139E0FA30F86}" srcOrd="4" destOrd="0" presId="urn:microsoft.com/office/officeart/2005/8/layout/vList2"/>
    <dgm:cxn modelId="{23296637-5557-4640-8DB1-AB9E0E291D6E}" type="presParOf" srcId="{737A9D17-45BB-455E-ABE5-4257678E4011}" destId="{D9C647BD-9A7D-49DC-B6C5-08BA6D98D6C3}" srcOrd="5" destOrd="0" presId="urn:microsoft.com/office/officeart/2005/8/layout/vList2"/>
    <dgm:cxn modelId="{9D18CAAF-1E83-4CFF-9293-DC38B88B516C}" type="presParOf" srcId="{737A9D17-45BB-455E-ABE5-4257678E4011}" destId="{E176D61A-C0B9-4E7C-A924-CB89283BD77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015CEF-23C1-4AB3-B04E-FBBD6C5B3746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8C55BE2D-9117-42B3-81DE-2ECDE356ECDE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E89DCA21-19BA-4CDF-B658-D761B7416FCA}" type="parTrans" cxnId="{3EDE9B3B-7078-4ECD-B8F1-12FFD283823A}">
      <dgm:prSet/>
      <dgm:spPr/>
      <dgm:t>
        <a:bodyPr/>
        <a:lstStyle/>
        <a:p>
          <a:endParaRPr lang="ru-RU"/>
        </a:p>
      </dgm:t>
    </dgm:pt>
    <dgm:pt modelId="{7A0C2B92-5238-407F-BAB9-7A4B9127485A}" type="sibTrans" cxnId="{3EDE9B3B-7078-4ECD-B8F1-12FFD283823A}">
      <dgm:prSet/>
      <dgm:spPr/>
      <dgm:t>
        <a:bodyPr/>
        <a:lstStyle/>
        <a:p>
          <a:endParaRPr lang="ru-RU"/>
        </a:p>
      </dgm:t>
    </dgm:pt>
    <dgm:pt modelId="{671A79EA-CC89-4C55-A550-3D246740C3D2}">
      <dgm:prSet/>
      <dgm:spPr/>
      <dgm:t>
        <a:bodyPr/>
        <a:lstStyle/>
        <a:p>
          <a:pPr rtl="0"/>
          <a:r>
            <a:rPr lang="ru-RU" b="1" dirty="0" smtClean="0"/>
            <a:t>2019 год – 10,0 тыс. рублей</a:t>
          </a:r>
          <a:endParaRPr lang="ru-RU" dirty="0"/>
        </a:p>
      </dgm:t>
    </dgm:pt>
    <dgm:pt modelId="{B30A8DF3-B3FC-444B-9AC4-1E4083DDCC00}" type="parTrans" cxnId="{9F5BA2BA-A966-45E4-8407-9CF95E4D31C4}">
      <dgm:prSet/>
      <dgm:spPr/>
      <dgm:t>
        <a:bodyPr/>
        <a:lstStyle/>
        <a:p>
          <a:endParaRPr lang="ru-RU"/>
        </a:p>
      </dgm:t>
    </dgm:pt>
    <dgm:pt modelId="{91C92F49-B247-4D86-A0D0-D7F16D2134DE}" type="sibTrans" cxnId="{9F5BA2BA-A966-45E4-8407-9CF95E4D31C4}">
      <dgm:prSet/>
      <dgm:spPr/>
      <dgm:t>
        <a:bodyPr/>
        <a:lstStyle/>
        <a:p>
          <a:endParaRPr lang="ru-RU"/>
        </a:p>
      </dgm:t>
    </dgm:pt>
    <dgm:pt modelId="{DD74BAF1-5A4E-49C0-89D3-9C828CD5B33B}">
      <dgm:prSet/>
      <dgm:spPr/>
      <dgm:t>
        <a:bodyPr/>
        <a:lstStyle/>
        <a:p>
          <a:pPr rtl="0"/>
          <a:r>
            <a:rPr lang="ru-RU" b="1" dirty="0" smtClean="0"/>
            <a:t>2020 год – 10,0 тыс. рублей</a:t>
          </a:r>
          <a:endParaRPr lang="ru-RU" dirty="0"/>
        </a:p>
      </dgm:t>
    </dgm:pt>
    <dgm:pt modelId="{1E0DB1BE-E667-4C87-AFDA-E97AD67538A0}" type="parTrans" cxnId="{9691B0E2-5D2D-4775-86E4-3AFB7E1B3C6C}">
      <dgm:prSet/>
      <dgm:spPr/>
      <dgm:t>
        <a:bodyPr/>
        <a:lstStyle/>
        <a:p>
          <a:endParaRPr lang="ru-RU"/>
        </a:p>
      </dgm:t>
    </dgm:pt>
    <dgm:pt modelId="{A210BA9C-5A5E-46DD-B45A-141E9500C5EC}" type="sibTrans" cxnId="{9691B0E2-5D2D-4775-86E4-3AFB7E1B3C6C}">
      <dgm:prSet/>
      <dgm:spPr/>
      <dgm:t>
        <a:bodyPr/>
        <a:lstStyle/>
        <a:p>
          <a:endParaRPr lang="ru-RU"/>
        </a:p>
      </dgm:t>
    </dgm:pt>
    <dgm:pt modelId="{276D0720-B03C-4BBA-9D80-803AA5433FBC}">
      <dgm:prSet/>
      <dgm:spPr/>
      <dgm:t>
        <a:bodyPr/>
        <a:lstStyle/>
        <a:p>
          <a:pPr rtl="0"/>
          <a:r>
            <a:rPr lang="ru-RU" b="1" dirty="0" smtClean="0"/>
            <a:t>2021 год – 10,0 тыс. рублей</a:t>
          </a:r>
          <a:endParaRPr lang="ru-RU" dirty="0"/>
        </a:p>
      </dgm:t>
    </dgm:pt>
    <dgm:pt modelId="{72D931F0-4188-4848-8BC6-EB4962F865D5}" type="parTrans" cxnId="{FC473C5F-6BFC-4633-9AF8-A3A4C4DD8AD8}">
      <dgm:prSet/>
      <dgm:spPr/>
      <dgm:t>
        <a:bodyPr/>
        <a:lstStyle/>
        <a:p>
          <a:endParaRPr lang="ru-RU"/>
        </a:p>
      </dgm:t>
    </dgm:pt>
    <dgm:pt modelId="{2B7E1205-F310-4AF1-9D1F-82349083EDC6}" type="sibTrans" cxnId="{FC473C5F-6BFC-4633-9AF8-A3A4C4DD8AD8}">
      <dgm:prSet/>
      <dgm:spPr/>
      <dgm:t>
        <a:bodyPr/>
        <a:lstStyle/>
        <a:p>
          <a:endParaRPr lang="ru-RU"/>
        </a:p>
      </dgm:t>
    </dgm:pt>
    <dgm:pt modelId="{ABBD92EF-924E-49B7-A0D8-C495B6C84A7F}" type="pres">
      <dgm:prSet presAssocID="{08015CEF-23C1-4AB3-B04E-FBBD6C5B374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E824A4-C35C-4706-A717-00CD50B8D712}" type="pres">
      <dgm:prSet presAssocID="{8C55BE2D-9117-42B3-81DE-2ECDE356ECD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90A123-770F-41F5-BA22-649BC9E68FAA}" type="pres">
      <dgm:prSet presAssocID="{7A0C2B92-5238-407F-BAB9-7A4B9127485A}" presName="spacer" presStyleCnt="0"/>
      <dgm:spPr/>
    </dgm:pt>
    <dgm:pt modelId="{ACBA9E30-FAAA-40D0-A605-61D0806E526D}" type="pres">
      <dgm:prSet presAssocID="{671A79EA-CC89-4C55-A550-3D246740C3D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5E17C1-FB23-457E-B83A-9C9DBEDE39CC}" type="pres">
      <dgm:prSet presAssocID="{91C92F49-B247-4D86-A0D0-D7F16D2134DE}" presName="spacer" presStyleCnt="0"/>
      <dgm:spPr/>
    </dgm:pt>
    <dgm:pt modelId="{F879C348-3A64-4254-BE65-C157EF8F1A17}" type="pres">
      <dgm:prSet presAssocID="{DD74BAF1-5A4E-49C0-89D3-9C828CD5B33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1F9D9-B96C-4E3E-88AC-374D85092296}" type="pres">
      <dgm:prSet presAssocID="{A210BA9C-5A5E-46DD-B45A-141E9500C5EC}" presName="spacer" presStyleCnt="0"/>
      <dgm:spPr/>
    </dgm:pt>
    <dgm:pt modelId="{EEC3800C-5201-4350-A6EA-E3C7F926C182}" type="pres">
      <dgm:prSet presAssocID="{276D0720-B03C-4BBA-9D80-803AA5433FB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732DE3-8FB3-4BED-90FD-FF10246BD5BA}" type="presOf" srcId="{276D0720-B03C-4BBA-9D80-803AA5433FBC}" destId="{EEC3800C-5201-4350-A6EA-E3C7F926C182}" srcOrd="0" destOrd="0" presId="urn:microsoft.com/office/officeart/2005/8/layout/vList2"/>
    <dgm:cxn modelId="{EE979BDE-0FF3-4AF1-88D4-FF9FA1AAE7C7}" type="presOf" srcId="{8C55BE2D-9117-42B3-81DE-2ECDE356ECDE}" destId="{53E824A4-C35C-4706-A717-00CD50B8D712}" srcOrd="0" destOrd="0" presId="urn:microsoft.com/office/officeart/2005/8/layout/vList2"/>
    <dgm:cxn modelId="{E3E2C4E3-4CDD-445A-91C5-0BDF82E447DF}" type="presOf" srcId="{DD74BAF1-5A4E-49C0-89D3-9C828CD5B33B}" destId="{F879C348-3A64-4254-BE65-C157EF8F1A17}" srcOrd="0" destOrd="0" presId="urn:microsoft.com/office/officeart/2005/8/layout/vList2"/>
    <dgm:cxn modelId="{3EDE9B3B-7078-4ECD-B8F1-12FFD283823A}" srcId="{08015CEF-23C1-4AB3-B04E-FBBD6C5B3746}" destId="{8C55BE2D-9117-42B3-81DE-2ECDE356ECDE}" srcOrd="0" destOrd="0" parTransId="{E89DCA21-19BA-4CDF-B658-D761B7416FCA}" sibTransId="{7A0C2B92-5238-407F-BAB9-7A4B9127485A}"/>
    <dgm:cxn modelId="{9F5BA2BA-A966-45E4-8407-9CF95E4D31C4}" srcId="{08015CEF-23C1-4AB3-B04E-FBBD6C5B3746}" destId="{671A79EA-CC89-4C55-A550-3D246740C3D2}" srcOrd="1" destOrd="0" parTransId="{B30A8DF3-B3FC-444B-9AC4-1E4083DDCC00}" sibTransId="{91C92F49-B247-4D86-A0D0-D7F16D2134DE}"/>
    <dgm:cxn modelId="{E2633841-C56A-4392-919E-DD1E520CFED9}" type="presOf" srcId="{671A79EA-CC89-4C55-A550-3D246740C3D2}" destId="{ACBA9E30-FAAA-40D0-A605-61D0806E526D}" srcOrd="0" destOrd="0" presId="urn:microsoft.com/office/officeart/2005/8/layout/vList2"/>
    <dgm:cxn modelId="{AD80CF53-5D5A-42E9-9ACA-9025FBF66CAF}" type="presOf" srcId="{08015CEF-23C1-4AB3-B04E-FBBD6C5B3746}" destId="{ABBD92EF-924E-49B7-A0D8-C495B6C84A7F}" srcOrd="0" destOrd="0" presId="urn:microsoft.com/office/officeart/2005/8/layout/vList2"/>
    <dgm:cxn modelId="{9691B0E2-5D2D-4775-86E4-3AFB7E1B3C6C}" srcId="{08015CEF-23C1-4AB3-B04E-FBBD6C5B3746}" destId="{DD74BAF1-5A4E-49C0-89D3-9C828CD5B33B}" srcOrd="2" destOrd="0" parTransId="{1E0DB1BE-E667-4C87-AFDA-E97AD67538A0}" sibTransId="{A210BA9C-5A5E-46DD-B45A-141E9500C5EC}"/>
    <dgm:cxn modelId="{FC473C5F-6BFC-4633-9AF8-A3A4C4DD8AD8}" srcId="{08015CEF-23C1-4AB3-B04E-FBBD6C5B3746}" destId="{276D0720-B03C-4BBA-9D80-803AA5433FBC}" srcOrd="3" destOrd="0" parTransId="{72D931F0-4188-4848-8BC6-EB4962F865D5}" sibTransId="{2B7E1205-F310-4AF1-9D1F-82349083EDC6}"/>
    <dgm:cxn modelId="{3EE95D6B-D47B-475F-A77C-4A619D118764}" type="presParOf" srcId="{ABBD92EF-924E-49B7-A0D8-C495B6C84A7F}" destId="{53E824A4-C35C-4706-A717-00CD50B8D712}" srcOrd="0" destOrd="0" presId="urn:microsoft.com/office/officeart/2005/8/layout/vList2"/>
    <dgm:cxn modelId="{7EB97E7D-E008-4855-A24C-CED542E684FC}" type="presParOf" srcId="{ABBD92EF-924E-49B7-A0D8-C495B6C84A7F}" destId="{3690A123-770F-41F5-BA22-649BC9E68FAA}" srcOrd="1" destOrd="0" presId="urn:microsoft.com/office/officeart/2005/8/layout/vList2"/>
    <dgm:cxn modelId="{5C143FFB-7E69-4700-BE7E-CF6159E7B661}" type="presParOf" srcId="{ABBD92EF-924E-49B7-A0D8-C495B6C84A7F}" destId="{ACBA9E30-FAAA-40D0-A605-61D0806E526D}" srcOrd="2" destOrd="0" presId="urn:microsoft.com/office/officeart/2005/8/layout/vList2"/>
    <dgm:cxn modelId="{85DFEE64-9DC0-4842-B78A-1088177281A2}" type="presParOf" srcId="{ABBD92EF-924E-49B7-A0D8-C495B6C84A7F}" destId="{135E17C1-FB23-457E-B83A-9C9DBEDE39CC}" srcOrd="3" destOrd="0" presId="urn:microsoft.com/office/officeart/2005/8/layout/vList2"/>
    <dgm:cxn modelId="{D7A6B095-34BC-4BA9-85D4-681CC6C84D10}" type="presParOf" srcId="{ABBD92EF-924E-49B7-A0D8-C495B6C84A7F}" destId="{F879C348-3A64-4254-BE65-C157EF8F1A17}" srcOrd="4" destOrd="0" presId="urn:microsoft.com/office/officeart/2005/8/layout/vList2"/>
    <dgm:cxn modelId="{DB671703-67A6-4293-9A50-FA07103263AC}" type="presParOf" srcId="{ABBD92EF-924E-49B7-A0D8-C495B6C84A7F}" destId="{8C11F9D9-B96C-4E3E-88AC-374D85092296}" srcOrd="5" destOrd="0" presId="urn:microsoft.com/office/officeart/2005/8/layout/vList2"/>
    <dgm:cxn modelId="{FC06459C-C281-44D5-8A1A-A8BE5B3E25D9}" type="presParOf" srcId="{ABBD92EF-924E-49B7-A0D8-C495B6C84A7F}" destId="{EEC3800C-5201-4350-A6EA-E3C7F926C18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D2BD42-12A3-490E-875D-A82419164A59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25602F48-467B-4236-940D-4BD306722144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39E5305A-CCE0-465D-B022-4815B923E813}" type="parTrans" cxnId="{28EFD629-4D14-43A4-9F02-CB4AD291643D}">
      <dgm:prSet/>
      <dgm:spPr/>
      <dgm:t>
        <a:bodyPr/>
        <a:lstStyle/>
        <a:p>
          <a:endParaRPr lang="ru-RU"/>
        </a:p>
      </dgm:t>
    </dgm:pt>
    <dgm:pt modelId="{40063A78-1D73-4765-B63C-88D25EEB8436}" type="sibTrans" cxnId="{28EFD629-4D14-43A4-9F02-CB4AD291643D}">
      <dgm:prSet/>
      <dgm:spPr/>
      <dgm:t>
        <a:bodyPr/>
        <a:lstStyle/>
        <a:p>
          <a:endParaRPr lang="ru-RU"/>
        </a:p>
      </dgm:t>
    </dgm:pt>
    <dgm:pt modelId="{F49D406D-7028-4482-9020-DF7DB07758B9}">
      <dgm:prSet/>
      <dgm:spPr/>
      <dgm:t>
        <a:bodyPr/>
        <a:lstStyle/>
        <a:p>
          <a:pPr rtl="0"/>
          <a:r>
            <a:rPr lang="ru-RU" b="1" dirty="0" smtClean="0"/>
            <a:t>в 2019 году –  15 420,6 тыс. руб.;</a:t>
          </a:r>
          <a:endParaRPr lang="ru-RU" dirty="0"/>
        </a:p>
      </dgm:t>
    </dgm:pt>
    <dgm:pt modelId="{FCD17E55-2D6B-42B2-931B-03318C245A13}" type="parTrans" cxnId="{AA2DE070-F8D1-4549-B0C3-A1751BBD3735}">
      <dgm:prSet/>
      <dgm:spPr/>
      <dgm:t>
        <a:bodyPr/>
        <a:lstStyle/>
        <a:p>
          <a:endParaRPr lang="ru-RU"/>
        </a:p>
      </dgm:t>
    </dgm:pt>
    <dgm:pt modelId="{57ADC33A-0F05-4DE0-B28E-FE24AE4809A8}" type="sibTrans" cxnId="{AA2DE070-F8D1-4549-B0C3-A1751BBD3735}">
      <dgm:prSet/>
      <dgm:spPr/>
      <dgm:t>
        <a:bodyPr/>
        <a:lstStyle/>
        <a:p>
          <a:endParaRPr lang="ru-RU"/>
        </a:p>
      </dgm:t>
    </dgm:pt>
    <dgm:pt modelId="{FDD76E34-6C0E-4BCE-AA38-3FBE9CED6C15}">
      <dgm:prSet/>
      <dgm:spPr/>
      <dgm:t>
        <a:bodyPr/>
        <a:lstStyle/>
        <a:p>
          <a:pPr rtl="0"/>
          <a:r>
            <a:rPr lang="ru-RU" b="1" dirty="0" smtClean="0"/>
            <a:t>в 2020 году – 15 420,6 тыс. руб.;</a:t>
          </a:r>
          <a:endParaRPr lang="ru-RU" dirty="0"/>
        </a:p>
      </dgm:t>
    </dgm:pt>
    <dgm:pt modelId="{869ADC0E-1E57-47FD-A0D2-26A6F0566C34}" type="parTrans" cxnId="{DC5944AF-58F5-427F-AAFE-E66FE8A3C334}">
      <dgm:prSet/>
      <dgm:spPr/>
      <dgm:t>
        <a:bodyPr/>
        <a:lstStyle/>
        <a:p>
          <a:endParaRPr lang="ru-RU"/>
        </a:p>
      </dgm:t>
    </dgm:pt>
    <dgm:pt modelId="{0BB00D05-E278-4D33-AF89-34C9FE021672}" type="sibTrans" cxnId="{DC5944AF-58F5-427F-AAFE-E66FE8A3C334}">
      <dgm:prSet/>
      <dgm:spPr/>
      <dgm:t>
        <a:bodyPr/>
        <a:lstStyle/>
        <a:p>
          <a:endParaRPr lang="ru-RU"/>
        </a:p>
      </dgm:t>
    </dgm:pt>
    <dgm:pt modelId="{3F6EBC60-59A9-4D38-BCF6-9F9ABA0A2209}">
      <dgm:prSet/>
      <dgm:spPr/>
      <dgm:t>
        <a:bodyPr/>
        <a:lstStyle/>
        <a:p>
          <a:pPr rtl="0"/>
          <a:r>
            <a:rPr lang="ru-RU" b="1" dirty="0" smtClean="0"/>
            <a:t>в 2021 году – 15 420,6 тыс. руб.</a:t>
          </a:r>
          <a:endParaRPr lang="ru-RU" dirty="0"/>
        </a:p>
      </dgm:t>
    </dgm:pt>
    <dgm:pt modelId="{FF178204-90CF-4C28-998A-0A6DC55B0ABF}" type="parTrans" cxnId="{418C53A8-8CD5-4C25-8A43-7F14ADE1B85D}">
      <dgm:prSet/>
      <dgm:spPr/>
      <dgm:t>
        <a:bodyPr/>
        <a:lstStyle/>
        <a:p>
          <a:endParaRPr lang="ru-RU"/>
        </a:p>
      </dgm:t>
    </dgm:pt>
    <dgm:pt modelId="{EAB1DCCD-706E-4B3C-A190-17B238BB4297}" type="sibTrans" cxnId="{418C53A8-8CD5-4C25-8A43-7F14ADE1B85D}">
      <dgm:prSet/>
      <dgm:spPr/>
      <dgm:t>
        <a:bodyPr/>
        <a:lstStyle/>
        <a:p>
          <a:endParaRPr lang="ru-RU"/>
        </a:p>
      </dgm:t>
    </dgm:pt>
    <dgm:pt modelId="{1284E748-CD68-4601-89AE-65CCC19DF5F4}" type="pres">
      <dgm:prSet presAssocID="{33D2BD42-12A3-490E-875D-A82419164A5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081F3A-E0A1-4D7A-8E84-11E50E2799F8}" type="pres">
      <dgm:prSet presAssocID="{25602F48-467B-4236-940D-4BD30672214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7EB35-8754-4173-B3EF-33AFB055B899}" type="pres">
      <dgm:prSet presAssocID="{40063A78-1D73-4765-B63C-88D25EEB8436}" presName="spacer" presStyleCnt="0"/>
      <dgm:spPr/>
    </dgm:pt>
    <dgm:pt modelId="{3D37C245-EBF4-420F-BD22-20D6ED2BE116}" type="pres">
      <dgm:prSet presAssocID="{F49D406D-7028-4482-9020-DF7DB07758B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A9E69F-4C29-4154-83F4-1B8F9685C928}" type="pres">
      <dgm:prSet presAssocID="{57ADC33A-0F05-4DE0-B28E-FE24AE4809A8}" presName="spacer" presStyleCnt="0"/>
      <dgm:spPr/>
    </dgm:pt>
    <dgm:pt modelId="{63CB44BC-0D8D-483A-B093-0A9160B0E2FA}" type="pres">
      <dgm:prSet presAssocID="{FDD76E34-6C0E-4BCE-AA38-3FBE9CED6C1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F8505-369D-4CEA-99AD-D2B39486C08C}" type="pres">
      <dgm:prSet presAssocID="{0BB00D05-E278-4D33-AF89-34C9FE021672}" presName="spacer" presStyleCnt="0"/>
      <dgm:spPr/>
    </dgm:pt>
    <dgm:pt modelId="{17F51F1F-F0DD-4530-9E2B-558E97192250}" type="pres">
      <dgm:prSet presAssocID="{3F6EBC60-59A9-4D38-BCF6-9F9ABA0A220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5944AF-58F5-427F-AAFE-E66FE8A3C334}" srcId="{33D2BD42-12A3-490E-875D-A82419164A59}" destId="{FDD76E34-6C0E-4BCE-AA38-3FBE9CED6C15}" srcOrd="2" destOrd="0" parTransId="{869ADC0E-1E57-47FD-A0D2-26A6F0566C34}" sibTransId="{0BB00D05-E278-4D33-AF89-34C9FE021672}"/>
    <dgm:cxn modelId="{645A7A33-58CF-49D9-83B3-C7213441907E}" type="presOf" srcId="{FDD76E34-6C0E-4BCE-AA38-3FBE9CED6C15}" destId="{63CB44BC-0D8D-483A-B093-0A9160B0E2FA}" srcOrd="0" destOrd="0" presId="urn:microsoft.com/office/officeart/2005/8/layout/vList2"/>
    <dgm:cxn modelId="{17E418C7-C53D-4261-AFAB-624D1B0A1F8D}" type="presOf" srcId="{3F6EBC60-59A9-4D38-BCF6-9F9ABA0A2209}" destId="{17F51F1F-F0DD-4530-9E2B-558E97192250}" srcOrd="0" destOrd="0" presId="urn:microsoft.com/office/officeart/2005/8/layout/vList2"/>
    <dgm:cxn modelId="{BBFB1E93-2F07-469F-B7BB-B6F7EF517850}" type="presOf" srcId="{F49D406D-7028-4482-9020-DF7DB07758B9}" destId="{3D37C245-EBF4-420F-BD22-20D6ED2BE116}" srcOrd="0" destOrd="0" presId="urn:microsoft.com/office/officeart/2005/8/layout/vList2"/>
    <dgm:cxn modelId="{AA2DE070-F8D1-4549-B0C3-A1751BBD3735}" srcId="{33D2BD42-12A3-490E-875D-A82419164A59}" destId="{F49D406D-7028-4482-9020-DF7DB07758B9}" srcOrd="1" destOrd="0" parTransId="{FCD17E55-2D6B-42B2-931B-03318C245A13}" sibTransId="{57ADC33A-0F05-4DE0-B28E-FE24AE4809A8}"/>
    <dgm:cxn modelId="{28EFD629-4D14-43A4-9F02-CB4AD291643D}" srcId="{33D2BD42-12A3-490E-875D-A82419164A59}" destId="{25602F48-467B-4236-940D-4BD306722144}" srcOrd="0" destOrd="0" parTransId="{39E5305A-CCE0-465D-B022-4815B923E813}" sibTransId="{40063A78-1D73-4765-B63C-88D25EEB8436}"/>
    <dgm:cxn modelId="{CACAD619-EE79-401B-9219-E623309E7649}" type="presOf" srcId="{33D2BD42-12A3-490E-875D-A82419164A59}" destId="{1284E748-CD68-4601-89AE-65CCC19DF5F4}" srcOrd="0" destOrd="0" presId="urn:microsoft.com/office/officeart/2005/8/layout/vList2"/>
    <dgm:cxn modelId="{46C46CCB-CE38-40F0-B331-8B2613E8EC82}" type="presOf" srcId="{25602F48-467B-4236-940D-4BD306722144}" destId="{A7081F3A-E0A1-4D7A-8E84-11E50E2799F8}" srcOrd="0" destOrd="0" presId="urn:microsoft.com/office/officeart/2005/8/layout/vList2"/>
    <dgm:cxn modelId="{418C53A8-8CD5-4C25-8A43-7F14ADE1B85D}" srcId="{33D2BD42-12A3-490E-875D-A82419164A59}" destId="{3F6EBC60-59A9-4D38-BCF6-9F9ABA0A2209}" srcOrd="3" destOrd="0" parTransId="{FF178204-90CF-4C28-998A-0A6DC55B0ABF}" sibTransId="{EAB1DCCD-706E-4B3C-A190-17B238BB4297}"/>
    <dgm:cxn modelId="{5AEE68BF-5065-4CD3-ACAF-61415DE51F41}" type="presParOf" srcId="{1284E748-CD68-4601-89AE-65CCC19DF5F4}" destId="{A7081F3A-E0A1-4D7A-8E84-11E50E2799F8}" srcOrd="0" destOrd="0" presId="urn:microsoft.com/office/officeart/2005/8/layout/vList2"/>
    <dgm:cxn modelId="{F1EAA943-D0C3-43BA-B2A9-5E23EFE9C240}" type="presParOf" srcId="{1284E748-CD68-4601-89AE-65CCC19DF5F4}" destId="{CAA7EB35-8754-4173-B3EF-33AFB055B899}" srcOrd="1" destOrd="0" presId="urn:microsoft.com/office/officeart/2005/8/layout/vList2"/>
    <dgm:cxn modelId="{6E6677FA-F386-4E80-99F6-A34D5A37FF6E}" type="presParOf" srcId="{1284E748-CD68-4601-89AE-65CCC19DF5F4}" destId="{3D37C245-EBF4-420F-BD22-20D6ED2BE116}" srcOrd="2" destOrd="0" presId="urn:microsoft.com/office/officeart/2005/8/layout/vList2"/>
    <dgm:cxn modelId="{627CE9AC-B6E8-40B3-8F05-A9057DB6B8BF}" type="presParOf" srcId="{1284E748-CD68-4601-89AE-65CCC19DF5F4}" destId="{2BA9E69F-4C29-4154-83F4-1B8F9685C928}" srcOrd="3" destOrd="0" presId="urn:microsoft.com/office/officeart/2005/8/layout/vList2"/>
    <dgm:cxn modelId="{AE6C691B-5B77-416B-8531-71F652455F35}" type="presParOf" srcId="{1284E748-CD68-4601-89AE-65CCC19DF5F4}" destId="{63CB44BC-0D8D-483A-B093-0A9160B0E2FA}" srcOrd="4" destOrd="0" presId="urn:microsoft.com/office/officeart/2005/8/layout/vList2"/>
    <dgm:cxn modelId="{AA661596-14B8-48F0-8BD2-084D50C30EC3}" type="presParOf" srcId="{1284E748-CD68-4601-89AE-65CCC19DF5F4}" destId="{98CF8505-369D-4CEA-99AD-D2B39486C08C}" srcOrd="5" destOrd="0" presId="urn:microsoft.com/office/officeart/2005/8/layout/vList2"/>
    <dgm:cxn modelId="{C954359E-70F2-4DE1-9559-5F19E27BD7F8}" type="presParOf" srcId="{1284E748-CD68-4601-89AE-65CCC19DF5F4}" destId="{17F51F1F-F0DD-4530-9E2B-558E9719225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A4C47B9-5B67-4D35-9B40-952DE91C54F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ru-RU"/>
        </a:p>
      </dgm:t>
    </dgm:pt>
    <dgm:pt modelId="{E3407456-EAB7-40A0-A038-228B330BB3F5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F8586134-6A9F-497B-B691-58674F0B2E9F}" type="parTrans" cxnId="{ED02CAD5-7E9C-4A5E-BED1-3FD3CED30C43}">
      <dgm:prSet/>
      <dgm:spPr/>
      <dgm:t>
        <a:bodyPr/>
        <a:lstStyle/>
        <a:p>
          <a:endParaRPr lang="ru-RU"/>
        </a:p>
      </dgm:t>
    </dgm:pt>
    <dgm:pt modelId="{F48219DB-3BCC-4B18-AC91-12CF80986870}" type="sibTrans" cxnId="{ED02CAD5-7E9C-4A5E-BED1-3FD3CED30C43}">
      <dgm:prSet/>
      <dgm:spPr/>
      <dgm:t>
        <a:bodyPr/>
        <a:lstStyle/>
        <a:p>
          <a:endParaRPr lang="ru-RU"/>
        </a:p>
      </dgm:t>
    </dgm:pt>
    <dgm:pt modelId="{61405E99-E4CB-413A-8085-6662CC61444D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ru-RU" b="1" dirty="0" smtClean="0"/>
            <a:t>в 2019 году –  1 409,6 тыс. руб.;</a:t>
          </a:r>
          <a:endParaRPr lang="ru-RU" dirty="0"/>
        </a:p>
      </dgm:t>
    </dgm:pt>
    <dgm:pt modelId="{18DDC3AF-D160-428B-B6F8-CD1947E96D87}" type="parTrans" cxnId="{59739649-B84B-413E-A748-7DD96205E3B0}">
      <dgm:prSet/>
      <dgm:spPr/>
      <dgm:t>
        <a:bodyPr/>
        <a:lstStyle/>
        <a:p>
          <a:endParaRPr lang="ru-RU"/>
        </a:p>
      </dgm:t>
    </dgm:pt>
    <dgm:pt modelId="{43044E47-F8D1-41EB-95E8-F7DAC93A4E6F}" type="sibTrans" cxnId="{59739649-B84B-413E-A748-7DD96205E3B0}">
      <dgm:prSet/>
      <dgm:spPr/>
      <dgm:t>
        <a:bodyPr/>
        <a:lstStyle/>
        <a:p>
          <a:endParaRPr lang="ru-RU"/>
        </a:p>
      </dgm:t>
    </dgm:pt>
    <dgm:pt modelId="{C366667D-9D8A-48DE-B0CF-5504E84A5E9A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ru-RU" b="1" dirty="0" smtClean="0"/>
            <a:t>в 2020 году - 1 409,6 тыс. руб.;</a:t>
          </a:r>
          <a:endParaRPr lang="ru-RU" dirty="0"/>
        </a:p>
      </dgm:t>
    </dgm:pt>
    <dgm:pt modelId="{32C845D6-5657-4B07-B3F6-7EC24D803F7C}" type="parTrans" cxnId="{98ACE4FD-F75A-47CD-AE31-8313A3C28F97}">
      <dgm:prSet/>
      <dgm:spPr/>
      <dgm:t>
        <a:bodyPr/>
        <a:lstStyle/>
        <a:p>
          <a:endParaRPr lang="ru-RU"/>
        </a:p>
      </dgm:t>
    </dgm:pt>
    <dgm:pt modelId="{04D6710B-FA6D-43C4-AF8E-80350B652C6D}" type="sibTrans" cxnId="{98ACE4FD-F75A-47CD-AE31-8313A3C28F97}">
      <dgm:prSet/>
      <dgm:spPr/>
      <dgm:t>
        <a:bodyPr/>
        <a:lstStyle/>
        <a:p>
          <a:endParaRPr lang="ru-RU"/>
        </a:p>
      </dgm:t>
    </dgm:pt>
    <dgm:pt modelId="{2960D886-91F7-4638-B7F7-848C0C7A3F73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ru-RU" b="1" dirty="0" smtClean="0"/>
            <a:t>в 2021 году - 1 409,6 тыс. руб.</a:t>
          </a:r>
          <a:endParaRPr lang="ru-RU" dirty="0"/>
        </a:p>
      </dgm:t>
    </dgm:pt>
    <dgm:pt modelId="{F40A243E-F9D7-4803-9445-1E77279E3ABE}" type="parTrans" cxnId="{5FF3FF68-F936-4890-B91F-018B88154B3A}">
      <dgm:prSet/>
      <dgm:spPr/>
      <dgm:t>
        <a:bodyPr/>
        <a:lstStyle/>
        <a:p>
          <a:endParaRPr lang="ru-RU"/>
        </a:p>
      </dgm:t>
    </dgm:pt>
    <dgm:pt modelId="{17A4DFD7-E8D8-48C6-9C89-2484C35DA26B}" type="sibTrans" cxnId="{5FF3FF68-F936-4890-B91F-018B88154B3A}">
      <dgm:prSet/>
      <dgm:spPr/>
      <dgm:t>
        <a:bodyPr/>
        <a:lstStyle/>
        <a:p>
          <a:endParaRPr lang="ru-RU"/>
        </a:p>
      </dgm:t>
    </dgm:pt>
    <dgm:pt modelId="{9EA732ED-CA1B-4644-9A0A-2B8ACEFE4836}" type="pres">
      <dgm:prSet presAssocID="{FA4C47B9-5B67-4D35-9B40-952DE91C54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8E9F4E-FA1A-4406-A296-E562A4019791}" type="pres">
      <dgm:prSet presAssocID="{E3407456-EAB7-40A0-A038-228B330BB3F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69E4B8-CC02-4D56-8CDD-4872F084F5C7}" type="pres">
      <dgm:prSet presAssocID="{F48219DB-3BCC-4B18-AC91-12CF80986870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2C8EE1E-1B09-4F3A-BC38-22981120E4A0}" type="pres">
      <dgm:prSet presAssocID="{61405E99-E4CB-413A-8085-6662CC61444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933B3F-F0A3-448C-868B-1BC0E44FBC5B}" type="pres">
      <dgm:prSet presAssocID="{43044E47-F8D1-41EB-95E8-F7DAC93A4E6F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79FB500-E170-4CF7-9E3C-EC6B31527656}" type="pres">
      <dgm:prSet presAssocID="{C366667D-9D8A-48DE-B0CF-5504E84A5E9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0F3BB6-C9E4-4FD4-9851-A63466DC859E}" type="pres">
      <dgm:prSet presAssocID="{04D6710B-FA6D-43C4-AF8E-80350B652C6D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5F51B54-C731-4F9E-8BEA-216BEC74E53A}" type="pres">
      <dgm:prSet presAssocID="{2960D886-91F7-4638-B7F7-848C0C7A3F7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077B68-100D-474E-A8C6-8B62448554AF}" type="presOf" srcId="{C366667D-9D8A-48DE-B0CF-5504E84A5E9A}" destId="{079FB500-E170-4CF7-9E3C-EC6B31527656}" srcOrd="0" destOrd="0" presId="urn:microsoft.com/office/officeart/2005/8/layout/vList2"/>
    <dgm:cxn modelId="{D637C8DE-33FC-4BF5-801A-A86A88DC31AA}" type="presOf" srcId="{FA4C47B9-5B67-4D35-9B40-952DE91C54F5}" destId="{9EA732ED-CA1B-4644-9A0A-2B8ACEFE4836}" srcOrd="0" destOrd="0" presId="urn:microsoft.com/office/officeart/2005/8/layout/vList2"/>
    <dgm:cxn modelId="{59739649-B84B-413E-A748-7DD96205E3B0}" srcId="{FA4C47B9-5B67-4D35-9B40-952DE91C54F5}" destId="{61405E99-E4CB-413A-8085-6662CC61444D}" srcOrd="1" destOrd="0" parTransId="{18DDC3AF-D160-428B-B6F8-CD1947E96D87}" sibTransId="{43044E47-F8D1-41EB-95E8-F7DAC93A4E6F}"/>
    <dgm:cxn modelId="{3C85302A-3120-4ABC-A882-F66011ABDE1F}" type="presOf" srcId="{E3407456-EAB7-40A0-A038-228B330BB3F5}" destId="{348E9F4E-FA1A-4406-A296-E562A4019791}" srcOrd="0" destOrd="0" presId="urn:microsoft.com/office/officeart/2005/8/layout/vList2"/>
    <dgm:cxn modelId="{6633C9C2-278E-4026-8AE7-9517F76E9BCD}" type="presOf" srcId="{2960D886-91F7-4638-B7F7-848C0C7A3F73}" destId="{F5F51B54-C731-4F9E-8BEA-216BEC74E53A}" srcOrd="0" destOrd="0" presId="urn:microsoft.com/office/officeart/2005/8/layout/vList2"/>
    <dgm:cxn modelId="{98ACE4FD-F75A-47CD-AE31-8313A3C28F97}" srcId="{FA4C47B9-5B67-4D35-9B40-952DE91C54F5}" destId="{C366667D-9D8A-48DE-B0CF-5504E84A5E9A}" srcOrd="2" destOrd="0" parTransId="{32C845D6-5657-4B07-B3F6-7EC24D803F7C}" sibTransId="{04D6710B-FA6D-43C4-AF8E-80350B652C6D}"/>
    <dgm:cxn modelId="{5FF3FF68-F936-4890-B91F-018B88154B3A}" srcId="{FA4C47B9-5B67-4D35-9B40-952DE91C54F5}" destId="{2960D886-91F7-4638-B7F7-848C0C7A3F73}" srcOrd="3" destOrd="0" parTransId="{F40A243E-F9D7-4803-9445-1E77279E3ABE}" sibTransId="{17A4DFD7-E8D8-48C6-9C89-2484C35DA26B}"/>
    <dgm:cxn modelId="{ED02CAD5-7E9C-4A5E-BED1-3FD3CED30C43}" srcId="{FA4C47B9-5B67-4D35-9B40-952DE91C54F5}" destId="{E3407456-EAB7-40A0-A038-228B330BB3F5}" srcOrd="0" destOrd="0" parTransId="{F8586134-6A9F-497B-B691-58674F0B2E9F}" sibTransId="{F48219DB-3BCC-4B18-AC91-12CF80986870}"/>
    <dgm:cxn modelId="{E9854A5D-152B-482F-81FF-CF2E8298CF52}" type="presOf" srcId="{61405E99-E4CB-413A-8085-6662CC61444D}" destId="{E2C8EE1E-1B09-4F3A-BC38-22981120E4A0}" srcOrd="0" destOrd="0" presId="urn:microsoft.com/office/officeart/2005/8/layout/vList2"/>
    <dgm:cxn modelId="{36094DB2-FE6A-4969-AC8A-E24CFE8346F3}" type="presParOf" srcId="{9EA732ED-CA1B-4644-9A0A-2B8ACEFE4836}" destId="{348E9F4E-FA1A-4406-A296-E562A4019791}" srcOrd="0" destOrd="0" presId="urn:microsoft.com/office/officeart/2005/8/layout/vList2"/>
    <dgm:cxn modelId="{3F316A20-AF8A-4168-8E2D-E48EE7D9400B}" type="presParOf" srcId="{9EA732ED-CA1B-4644-9A0A-2B8ACEFE4836}" destId="{6969E4B8-CC02-4D56-8CDD-4872F084F5C7}" srcOrd="1" destOrd="0" presId="urn:microsoft.com/office/officeart/2005/8/layout/vList2"/>
    <dgm:cxn modelId="{D8651B2C-B3C7-44F2-A258-70C1635C8B62}" type="presParOf" srcId="{9EA732ED-CA1B-4644-9A0A-2B8ACEFE4836}" destId="{E2C8EE1E-1B09-4F3A-BC38-22981120E4A0}" srcOrd="2" destOrd="0" presId="urn:microsoft.com/office/officeart/2005/8/layout/vList2"/>
    <dgm:cxn modelId="{A76806E4-24F6-4F7B-969C-E24C0455BC83}" type="presParOf" srcId="{9EA732ED-CA1B-4644-9A0A-2B8ACEFE4836}" destId="{30933B3F-F0A3-448C-868B-1BC0E44FBC5B}" srcOrd="3" destOrd="0" presId="urn:microsoft.com/office/officeart/2005/8/layout/vList2"/>
    <dgm:cxn modelId="{5D11F046-BCE2-4CA8-A299-4F957458B61C}" type="presParOf" srcId="{9EA732ED-CA1B-4644-9A0A-2B8ACEFE4836}" destId="{079FB500-E170-4CF7-9E3C-EC6B31527656}" srcOrd="4" destOrd="0" presId="urn:microsoft.com/office/officeart/2005/8/layout/vList2"/>
    <dgm:cxn modelId="{3B14908B-CDE4-4CA5-817F-B92AD13C64BE}" type="presParOf" srcId="{9EA732ED-CA1B-4644-9A0A-2B8ACEFE4836}" destId="{000F3BB6-C9E4-4FD4-9851-A63466DC859E}" srcOrd="5" destOrd="0" presId="urn:microsoft.com/office/officeart/2005/8/layout/vList2"/>
    <dgm:cxn modelId="{06A41C4F-1B39-4EC3-BECF-337BEA4D30A2}" type="presParOf" srcId="{9EA732ED-CA1B-4644-9A0A-2B8ACEFE4836}" destId="{F5F51B54-C731-4F9E-8BEA-216BEC74E53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EF8198C-D124-446F-A684-DDA178A29BE3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A387E1EA-7F9A-4AE8-BCE3-9E3680716513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CD68484F-FB6B-47F8-A253-D7F9B9E9F9B0}" type="parTrans" cxnId="{8BEFB285-D494-4BE9-AB1A-BCFE907C6BF4}">
      <dgm:prSet/>
      <dgm:spPr/>
      <dgm:t>
        <a:bodyPr/>
        <a:lstStyle/>
        <a:p>
          <a:endParaRPr lang="ru-RU"/>
        </a:p>
      </dgm:t>
    </dgm:pt>
    <dgm:pt modelId="{59B5846A-7746-4E70-B6EE-C4E32FEF36BD}" type="sibTrans" cxnId="{8BEFB285-D494-4BE9-AB1A-BCFE907C6BF4}">
      <dgm:prSet/>
      <dgm:spPr/>
      <dgm:t>
        <a:bodyPr/>
        <a:lstStyle/>
        <a:p>
          <a:endParaRPr lang="ru-RU"/>
        </a:p>
      </dgm:t>
    </dgm:pt>
    <dgm:pt modelId="{5AB78BCC-EF75-419A-B16A-7B2F0CADEF96}">
      <dgm:prSet/>
      <dgm:spPr/>
      <dgm:t>
        <a:bodyPr/>
        <a:lstStyle/>
        <a:p>
          <a:pPr rtl="0"/>
          <a:r>
            <a:rPr lang="ru-RU" b="1" dirty="0" smtClean="0"/>
            <a:t>2019 – 100 тыс. руб.              </a:t>
          </a:r>
          <a:endParaRPr lang="ru-RU" dirty="0"/>
        </a:p>
      </dgm:t>
    </dgm:pt>
    <dgm:pt modelId="{0BA557AB-A94C-4152-90B6-7F7627C44202}" type="parTrans" cxnId="{AA937F74-21FE-4E06-B0F6-4E435CF85227}">
      <dgm:prSet/>
      <dgm:spPr/>
      <dgm:t>
        <a:bodyPr/>
        <a:lstStyle/>
        <a:p>
          <a:endParaRPr lang="ru-RU"/>
        </a:p>
      </dgm:t>
    </dgm:pt>
    <dgm:pt modelId="{DDABA94C-77E3-4B20-9F4B-79E90B11442C}" type="sibTrans" cxnId="{AA937F74-21FE-4E06-B0F6-4E435CF85227}">
      <dgm:prSet/>
      <dgm:spPr/>
      <dgm:t>
        <a:bodyPr/>
        <a:lstStyle/>
        <a:p>
          <a:endParaRPr lang="ru-RU"/>
        </a:p>
      </dgm:t>
    </dgm:pt>
    <dgm:pt modelId="{D793AEEC-2771-4CC9-A3D6-02D96E51AC06}">
      <dgm:prSet/>
      <dgm:spPr/>
      <dgm:t>
        <a:bodyPr/>
        <a:lstStyle/>
        <a:p>
          <a:pPr rtl="0"/>
          <a:r>
            <a:rPr lang="ru-RU" b="1" dirty="0" smtClean="0"/>
            <a:t>2020 – 100 тыс. руб.</a:t>
          </a:r>
          <a:endParaRPr lang="ru-RU" dirty="0"/>
        </a:p>
      </dgm:t>
    </dgm:pt>
    <dgm:pt modelId="{E234B477-21D2-425E-AD4E-2AC60745A894}" type="parTrans" cxnId="{C90A7456-9173-44F5-8497-367EFB045F38}">
      <dgm:prSet/>
      <dgm:spPr/>
      <dgm:t>
        <a:bodyPr/>
        <a:lstStyle/>
        <a:p>
          <a:endParaRPr lang="ru-RU"/>
        </a:p>
      </dgm:t>
    </dgm:pt>
    <dgm:pt modelId="{2AAF6385-F956-4E05-8078-3B5581B00AFD}" type="sibTrans" cxnId="{C90A7456-9173-44F5-8497-367EFB045F38}">
      <dgm:prSet/>
      <dgm:spPr/>
      <dgm:t>
        <a:bodyPr/>
        <a:lstStyle/>
        <a:p>
          <a:endParaRPr lang="ru-RU"/>
        </a:p>
      </dgm:t>
    </dgm:pt>
    <dgm:pt modelId="{B6A43FAA-CE99-4A3E-95B4-00D17B4496A5}">
      <dgm:prSet/>
      <dgm:spPr/>
      <dgm:t>
        <a:bodyPr/>
        <a:lstStyle/>
        <a:p>
          <a:pPr rtl="0"/>
          <a:r>
            <a:rPr lang="ru-RU" b="1" dirty="0" smtClean="0"/>
            <a:t>2021 –100 тыс. руб.</a:t>
          </a:r>
          <a:endParaRPr lang="ru-RU" dirty="0"/>
        </a:p>
      </dgm:t>
    </dgm:pt>
    <dgm:pt modelId="{202CBB6E-A0AE-4297-960B-581361F1DEFC}" type="parTrans" cxnId="{FDBDF472-B2DF-40A3-B0C6-DA6021BF6ED7}">
      <dgm:prSet/>
      <dgm:spPr/>
      <dgm:t>
        <a:bodyPr/>
        <a:lstStyle/>
        <a:p>
          <a:endParaRPr lang="ru-RU"/>
        </a:p>
      </dgm:t>
    </dgm:pt>
    <dgm:pt modelId="{F01B4FB8-DD73-44EB-8FF7-56FB6582FD67}" type="sibTrans" cxnId="{FDBDF472-B2DF-40A3-B0C6-DA6021BF6ED7}">
      <dgm:prSet/>
      <dgm:spPr/>
      <dgm:t>
        <a:bodyPr/>
        <a:lstStyle/>
        <a:p>
          <a:endParaRPr lang="ru-RU"/>
        </a:p>
      </dgm:t>
    </dgm:pt>
    <dgm:pt modelId="{45C5391A-D263-4188-8CFD-ED1E1CA9C930}" type="pres">
      <dgm:prSet presAssocID="{5EF8198C-D124-446F-A684-DDA178A29B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00EC3D-9E37-4421-BB54-EFB7265A75C2}" type="pres">
      <dgm:prSet presAssocID="{A387E1EA-7F9A-4AE8-BCE3-9E368071651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664C0D-C4ED-460F-B206-1F1110C20B06}" type="pres">
      <dgm:prSet presAssocID="{59B5846A-7746-4E70-B6EE-C4E32FEF36BD}" presName="spacer" presStyleCnt="0"/>
      <dgm:spPr/>
    </dgm:pt>
    <dgm:pt modelId="{7BD3CADC-6024-4679-915B-54D56B38A085}" type="pres">
      <dgm:prSet presAssocID="{5AB78BCC-EF75-419A-B16A-7B2F0CADEF9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967E4-B75B-4452-8DA2-51DD3314CF97}" type="pres">
      <dgm:prSet presAssocID="{DDABA94C-77E3-4B20-9F4B-79E90B11442C}" presName="spacer" presStyleCnt="0"/>
      <dgm:spPr/>
    </dgm:pt>
    <dgm:pt modelId="{9FC8DEC5-EC41-4B0E-8245-31DCEA48031C}" type="pres">
      <dgm:prSet presAssocID="{D793AEEC-2771-4CC9-A3D6-02D96E51AC0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5C10EA-60BF-4F60-8734-EC3EE270FE9C}" type="pres">
      <dgm:prSet presAssocID="{2AAF6385-F956-4E05-8078-3B5581B00AFD}" presName="spacer" presStyleCnt="0"/>
      <dgm:spPr/>
    </dgm:pt>
    <dgm:pt modelId="{386F8F30-8504-445C-918F-C640B8E5A313}" type="pres">
      <dgm:prSet presAssocID="{B6A43FAA-CE99-4A3E-95B4-00D17B4496A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937F74-21FE-4E06-B0F6-4E435CF85227}" srcId="{5EF8198C-D124-446F-A684-DDA178A29BE3}" destId="{5AB78BCC-EF75-419A-B16A-7B2F0CADEF96}" srcOrd="1" destOrd="0" parTransId="{0BA557AB-A94C-4152-90B6-7F7627C44202}" sibTransId="{DDABA94C-77E3-4B20-9F4B-79E90B11442C}"/>
    <dgm:cxn modelId="{444EC9A3-BA57-461B-A510-B5FEDE0CB4A7}" type="presOf" srcId="{5EF8198C-D124-446F-A684-DDA178A29BE3}" destId="{45C5391A-D263-4188-8CFD-ED1E1CA9C930}" srcOrd="0" destOrd="0" presId="urn:microsoft.com/office/officeart/2005/8/layout/vList2"/>
    <dgm:cxn modelId="{C90A7456-9173-44F5-8497-367EFB045F38}" srcId="{5EF8198C-D124-446F-A684-DDA178A29BE3}" destId="{D793AEEC-2771-4CC9-A3D6-02D96E51AC06}" srcOrd="2" destOrd="0" parTransId="{E234B477-21D2-425E-AD4E-2AC60745A894}" sibTransId="{2AAF6385-F956-4E05-8078-3B5581B00AFD}"/>
    <dgm:cxn modelId="{FDBDF472-B2DF-40A3-B0C6-DA6021BF6ED7}" srcId="{5EF8198C-D124-446F-A684-DDA178A29BE3}" destId="{B6A43FAA-CE99-4A3E-95B4-00D17B4496A5}" srcOrd="3" destOrd="0" parTransId="{202CBB6E-A0AE-4297-960B-581361F1DEFC}" sibTransId="{F01B4FB8-DD73-44EB-8FF7-56FB6582FD67}"/>
    <dgm:cxn modelId="{0BFF9B6D-8833-46F8-BB9F-EEB963990AE3}" type="presOf" srcId="{B6A43FAA-CE99-4A3E-95B4-00D17B4496A5}" destId="{386F8F30-8504-445C-918F-C640B8E5A313}" srcOrd="0" destOrd="0" presId="urn:microsoft.com/office/officeart/2005/8/layout/vList2"/>
    <dgm:cxn modelId="{DDF1917D-D454-4D40-BE03-0E228002B3A1}" type="presOf" srcId="{A387E1EA-7F9A-4AE8-BCE3-9E3680716513}" destId="{D700EC3D-9E37-4421-BB54-EFB7265A75C2}" srcOrd="0" destOrd="0" presId="urn:microsoft.com/office/officeart/2005/8/layout/vList2"/>
    <dgm:cxn modelId="{72F82979-E1C2-41C1-9F9E-55834C63A9E1}" type="presOf" srcId="{5AB78BCC-EF75-419A-B16A-7B2F0CADEF96}" destId="{7BD3CADC-6024-4679-915B-54D56B38A085}" srcOrd="0" destOrd="0" presId="urn:microsoft.com/office/officeart/2005/8/layout/vList2"/>
    <dgm:cxn modelId="{B9CEA244-9AA9-406D-9F12-B12D17D192DC}" type="presOf" srcId="{D793AEEC-2771-4CC9-A3D6-02D96E51AC06}" destId="{9FC8DEC5-EC41-4B0E-8245-31DCEA48031C}" srcOrd="0" destOrd="0" presId="urn:microsoft.com/office/officeart/2005/8/layout/vList2"/>
    <dgm:cxn modelId="{8BEFB285-D494-4BE9-AB1A-BCFE907C6BF4}" srcId="{5EF8198C-D124-446F-A684-DDA178A29BE3}" destId="{A387E1EA-7F9A-4AE8-BCE3-9E3680716513}" srcOrd="0" destOrd="0" parTransId="{CD68484F-FB6B-47F8-A253-D7F9B9E9F9B0}" sibTransId="{59B5846A-7746-4E70-B6EE-C4E32FEF36BD}"/>
    <dgm:cxn modelId="{277BAB7B-04F5-4ACE-B073-3F2B3BC84FB0}" type="presParOf" srcId="{45C5391A-D263-4188-8CFD-ED1E1CA9C930}" destId="{D700EC3D-9E37-4421-BB54-EFB7265A75C2}" srcOrd="0" destOrd="0" presId="urn:microsoft.com/office/officeart/2005/8/layout/vList2"/>
    <dgm:cxn modelId="{FEF32697-0C82-499E-B271-D627C50EE5F2}" type="presParOf" srcId="{45C5391A-D263-4188-8CFD-ED1E1CA9C930}" destId="{F0664C0D-C4ED-460F-B206-1F1110C20B06}" srcOrd="1" destOrd="0" presId="urn:microsoft.com/office/officeart/2005/8/layout/vList2"/>
    <dgm:cxn modelId="{961664A7-7261-4A71-9416-2197E70165E9}" type="presParOf" srcId="{45C5391A-D263-4188-8CFD-ED1E1CA9C930}" destId="{7BD3CADC-6024-4679-915B-54D56B38A085}" srcOrd="2" destOrd="0" presId="urn:microsoft.com/office/officeart/2005/8/layout/vList2"/>
    <dgm:cxn modelId="{266EEA20-80D4-47AE-ABC8-894788CFAFC2}" type="presParOf" srcId="{45C5391A-D263-4188-8CFD-ED1E1CA9C930}" destId="{693967E4-B75B-4452-8DA2-51DD3314CF97}" srcOrd="3" destOrd="0" presId="urn:microsoft.com/office/officeart/2005/8/layout/vList2"/>
    <dgm:cxn modelId="{9CF9A820-AF1C-4811-B6A0-AEA72427ADD3}" type="presParOf" srcId="{45C5391A-D263-4188-8CFD-ED1E1CA9C930}" destId="{9FC8DEC5-EC41-4B0E-8245-31DCEA48031C}" srcOrd="4" destOrd="0" presId="urn:microsoft.com/office/officeart/2005/8/layout/vList2"/>
    <dgm:cxn modelId="{E53EEC3F-95C3-4863-9AA4-3C3BA90238B1}" type="presParOf" srcId="{45C5391A-D263-4188-8CFD-ED1E1CA9C930}" destId="{4F5C10EA-60BF-4F60-8734-EC3EE270FE9C}" srcOrd="5" destOrd="0" presId="urn:microsoft.com/office/officeart/2005/8/layout/vList2"/>
    <dgm:cxn modelId="{A946B611-7FE2-49CF-A5A2-B09F19967F35}" type="presParOf" srcId="{45C5391A-D263-4188-8CFD-ED1E1CA9C930}" destId="{386F8F30-8504-445C-918F-C640B8E5A31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2D51B07-7F74-410A-878E-AEB17B3E884F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2026B89-9DFA-49DD-8C94-E0E5221281C7}">
      <dgm:prSet custT="1"/>
      <dgm:spPr/>
      <dgm:t>
        <a:bodyPr/>
        <a:lstStyle/>
        <a:p>
          <a:pPr rtl="0"/>
          <a:r>
            <a:rPr lang="ru-RU" sz="1500" b="1" dirty="0" smtClean="0"/>
            <a:t>Мероприятие 1</a:t>
          </a:r>
          <a:r>
            <a:rPr lang="ru-RU" sz="1500" dirty="0" smtClean="0"/>
            <a:t>. Оказание консультационной, информационной поддержки субъектам малого и среднего предпринимательства</a:t>
          </a:r>
          <a:endParaRPr lang="ru-RU" sz="1500" dirty="0"/>
        </a:p>
      </dgm:t>
    </dgm:pt>
    <dgm:pt modelId="{312E6225-F0A7-4609-8E71-3735E4380FAE}" type="parTrans" cxnId="{C105F0DF-71CE-4A38-AC89-3BE6DC35B5A6}">
      <dgm:prSet/>
      <dgm:spPr/>
      <dgm:t>
        <a:bodyPr/>
        <a:lstStyle/>
        <a:p>
          <a:endParaRPr lang="ru-RU" sz="1500"/>
        </a:p>
      </dgm:t>
    </dgm:pt>
    <dgm:pt modelId="{86E1B0E6-5464-45ED-B4E3-BA5294DB25D7}" type="sibTrans" cxnId="{C105F0DF-71CE-4A38-AC89-3BE6DC35B5A6}">
      <dgm:prSet/>
      <dgm:spPr/>
      <dgm:t>
        <a:bodyPr/>
        <a:lstStyle/>
        <a:p>
          <a:endParaRPr lang="ru-RU" sz="1500"/>
        </a:p>
      </dgm:t>
    </dgm:pt>
    <dgm:pt modelId="{FB93A11F-99F5-4F50-9689-57FBA0342D9B}">
      <dgm:prSet custT="1"/>
      <dgm:spPr/>
      <dgm:t>
        <a:bodyPr/>
        <a:lstStyle/>
        <a:p>
          <a:pPr rtl="0"/>
          <a:r>
            <a:rPr lang="ru-RU" sz="1500" b="1" dirty="0" smtClean="0"/>
            <a:t>Мероприятие 2</a:t>
          </a:r>
          <a:r>
            <a:rPr lang="ru-RU" sz="1500" dirty="0" smtClean="0"/>
            <a:t>. Оказание методической поддержки субъектам малого и среднего предпринимательства</a:t>
          </a:r>
          <a:endParaRPr lang="ru-RU" sz="1500" dirty="0"/>
        </a:p>
      </dgm:t>
    </dgm:pt>
    <dgm:pt modelId="{2B4AB63B-B544-4E91-9EDC-F48F63CE9506}" type="parTrans" cxnId="{416F7628-09AF-49FB-A605-54F96ADFE5C9}">
      <dgm:prSet/>
      <dgm:spPr/>
      <dgm:t>
        <a:bodyPr/>
        <a:lstStyle/>
        <a:p>
          <a:endParaRPr lang="ru-RU" sz="1500"/>
        </a:p>
      </dgm:t>
    </dgm:pt>
    <dgm:pt modelId="{F2A29B22-544F-47DE-BC09-8CEA5CD5855A}" type="sibTrans" cxnId="{416F7628-09AF-49FB-A605-54F96ADFE5C9}">
      <dgm:prSet/>
      <dgm:spPr/>
      <dgm:t>
        <a:bodyPr/>
        <a:lstStyle/>
        <a:p>
          <a:endParaRPr lang="ru-RU" sz="1500"/>
        </a:p>
      </dgm:t>
    </dgm:pt>
    <dgm:pt modelId="{4578054D-A985-4132-A29C-1ADBA68809F1}">
      <dgm:prSet custT="1"/>
      <dgm:spPr/>
      <dgm:t>
        <a:bodyPr/>
        <a:lstStyle/>
        <a:p>
          <a:pPr rtl="0"/>
          <a:r>
            <a:rPr lang="ru-RU" sz="1500" b="1" dirty="0" smtClean="0"/>
            <a:t>Мероприятие 3</a:t>
          </a:r>
          <a:r>
            <a:rPr lang="ru-RU" sz="1500" dirty="0" smtClean="0"/>
            <a:t>. Публикация информации о деятельности субъектов малого и среднего предпринимательства</a:t>
          </a:r>
          <a:endParaRPr lang="ru-RU" sz="1500" dirty="0"/>
        </a:p>
      </dgm:t>
    </dgm:pt>
    <dgm:pt modelId="{E059DF4C-E40D-4F0C-BEC4-BF2B3BA6CF31}" type="parTrans" cxnId="{215374E2-6565-4A0D-8EDA-88DF86F5845F}">
      <dgm:prSet/>
      <dgm:spPr/>
      <dgm:t>
        <a:bodyPr/>
        <a:lstStyle/>
        <a:p>
          <a:endParaRPr lang="ru-RU" sz="1500"/>
        </a:p>
      </dgm:t>
    </dgm:pt>
    <dgm:pt modelId="{8ED2A0DE-4E4F-4BCA-AEB3-AF187DABA555}" type="sibTrans" cxnId="{215374E2-6565-4A0D-8EDA-88DF86F5845F}">
      <dgm:prSet/>
      <dgm:spPr/>
      <dgm:t>
        <a:bodyPr/>
        <a:lstStyle/>
        <a:p>
          <a:endParaRPr lang="ru-RU" sz="1500"/>
        </a:p>
      </dgm:t>
    </dgm:pt>
    <dgm:pt modelId="{A46CAF8C-2370-457E-B633-A01C3DC88E90}">
      <dgm:prSet custT="1"/>
      <dgm:spPr/>
      <dgm:t>
        <a:bodyPr/>
        <a:lstStyle/>
        <a:p>
          <a:pPr rtl="0"/>
          <a:r>
            <a:rPr lang="ru-RU" sz="1500" b="1" dirty="0" smtClean="0"/>
            <a:t>Мероприятие 4</a:t>
          </a:r>
          <a:r>
            <a:rPr lang="ru-RU" sz="1500" dirty="0" smtClean="0"/>
            <a:t>. Выход в эфир телевизионных программ о субъектах малого и среднего предпринимательства</a:t>
          </a:r>
          <a:endParaRPr lang="ru-RU" sz="1500" dirty="0"/>
        </a:p>
      </dgm:t>
    </dgm:pt>
    <dgm:pt modelId="{11F40BE2-94F4-4CFA-B6E2-498EB4A7AEFD}" type="parTrans" cxnId="{C74383CB-A021-4D26-83CE-ADC0971F07E8}">
      <dgm:prSet/>
      <dgm:spPr/>
      <dgm:t>
        <a:bodyPr/>
        <a:lstStyle/>
        <a:p>
          <a:endParaRPr lang="ru-RU" sz="1500"/>
        </a:p>
      </dgm:t>
    </dgm:pt>
    <dgm:pt modelId="{A1BB7654-4FED-499C-B217-93A5A392B842}" type="sibTrans" cxnId="{C74383CB-A021-4D26-83CE-ADC0971F07E8}">
      <dgm:prSet/>
      <dgm:spPr/>
      <dgm:t>
        <a:bodyPr/>
        <a:lstStyle/>
        <a:p>
          <a:endParaRPr lang="ru-RU" sz="1500"/>
        </a:p>
      </dgm:t>
    </dgm:pt>
    <dgm:pt modelId="{63FC00E7-96DE-4A12-87F2-5F1F5F602090}">
      <dgm:prSet custT="1"/>
      <dgm:spPr/>
      <dgm:t>
        <a:bodyPr/>
        <a:lstStyle/>
        <a:p>
          <a:pPr rtl="0"/>
          <a:r>
            <a:rPr lang="ru-RU" sz="1600" b="1" dirty="0" smtClean="0"/>
            <a:t>Мероприятие 5</a:t>
          </a:r>
          <a:r>
            <a:rPr lang="ru-RU" sz="1600" dirty="0" smtClean="0"/>
            <a:t>. Предоставление субсидий вновь созданным субъектам малого предпринимательства на возмещение части расходов, связанных с приобретением и созданием основных средств и началом коммерческой деятельности </a:t>
          </a:r>
          <a:endParaRPr lang="ru-RU" sz="1600" dirty="0"/>
        </a:p>
      </dgm:t>
    </dgm:pt>
    <dgm:pt modelId="{2AB742D4-A9C1-4E6B-925D-8A1D660AA0B9}" type="parTrans" cxnId="{4D59B7BC-EB18-4473-BBCF-41AC637E3B04}">
      <dgm:prSet/>
      <dgm:spPr/>
      <dgm:t>
        <a:bodyPr/>
        <a:lstStyle/>
        <a:p>
          <a:endParaRPr lang="ru-RU" sz="1500"/>
        </a:p>
      </dgm:t>
    </dgm:pt>
    <dgm:pt modelId="{F8D5A6D4-FC10-4F90-9133-1D810D2CA599}" type="sibTrans" cxnId="{4D59B7BC-EB18-4473-BBCF-41AC637E3B04}">
      <dgm:prSet/>
      <dgm:spPr/>
      <dgm:t>
        <a:bodyPr/>
        <a:lstStyle/>
        <a:p>
          <a:endParaRPr lang="ru-RU" sz="1500"/>
        </a:p>
      </dgm:t>
    </dgm:pt>
    <dgm:pt modelId="{112A30FC-C93E-4A2E-B1BC-167A51848178}" type="pres">
      <dgm:prSet presAssocID="{F2D51B07-7F74-410A-878E-AEB17B3E884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A957E4-37A4-439D-94CC-0EF2F68C15F4}" type="pres">
      <dgm:prSet presAssocID="{63FC00E7-96DE-4A12-87F2-5F1F5F602090}" presName="boxAndChildren" presStyleCnt="0"/>
      <dgm:spPr/>
    </dgm:pt>
    <dgm:pt modelId="{ACB79004-BB84-4452-9599-141F6C487FF3}" type="pres">
      <dgm:prSet presAssocID="{63FC00E7-96DE-4A12-87F2-5F1F5F602090}" presName="parentTextBox" presStyleLbl="node1" presStyleIdx="0" presStyleCnt="5"/>
      <dgm:spPr/>
      <dgm:t>
        <a:bodyPr/>
        <a:lstStyle/>
        <a:p>
          <a:endParaRPr lang="ru-RU"/>
        </a:p>
      </dgm:t>
    </dgm:pt>
    <dgm:pt modelId="{3E2D3E5B-195F-4FD8-B266-96EEDED4CEAA}" type="pres">
      <dgm:prSet presAssocID="{A1BB7654-4FED-499C-B217-93A5A392B842}" presName="sp" presStyleCnt="0"/>
      <dgm:spPr/>
    </dgm:pt>
    <dgm:pt modelId="{A20C2E66-5B4C-46A3-8666-00795EF9B1C4}" type="pres">
      <dgm:prSet presAssocID="{A46CAF8C-2370-457E-B633-A01C3DC88E90}" presName="arrowAndChildren" presStyleCnt="0"/>
      <dgm:spPr/>
    </dgm:pt>
    <dgm:pt modelId="{4A87EE79-E879-4A6F-B15B-1AE689053030}" type="pres">
      <dgm:prSet presAssocID="{A46CAF8C-2370-457E-B633-A01C3DC88E90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9B5C738F-00F2-4B7B-ACCE-C51598F1536F}" type="pres">
      <dgm:prSet presAssocID="{8ED2A0DE-4E4F-4BCA-AEB3-AF187DABA555}" presName="sp" presStyleCnt="0"/>
      <dgm:spPr/>
    </dgm:pt>
    <dgm:pt modelId="{E6544CA3-ECC9-4B45-8BF9-738CDBD8D328}" type="pres">
      <dgm:prSet presAssocID="{4578054D-A985-4132-A29C-1ADBA68809F1}" presName="arrowAndChildren" presStyleCnt="0"/>
      <dgm:spPr/>
    </dgm:pt>
    <dgm:pt modelId="{20C351B0-4785-4C4D-859E-B0989C95CD80}" type="pres">
      <dgm:prSet presAssocID="{4578054D-A985-4132-A29C-1ADBA68809F1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B3949164-2F67-48C3-B50B-E73F190387C8}" type="pres">
      <dgm:prSet presAssocID="{F2A29B22-544F-47DE-BC09-8CEA5CD5855A}" presName="sp" presStyleCnt="0"/>
      <dgm:spPr/>
    </dgm:pt>
    <dgm:pt modelId="{DA359EFC-A4A8-4B68-AB48-F2CE4D982052}" type="pres">
      <dgm:prSet presAssocID="{FB93A11F-99F5-4F50-9689-57FBA0342D9B}" presName="arrowAndChildren" presStyleCnt="0"/>
      <dgm:spPr/>
    </dgm:pt>
    <dgm:pt modelId="{7743705E-AD0D-4E5C-ACA6-7A41F72299BC}" type="pres">
      <dgm:prSet presAssocID="{FB93A11F-99F5-4F50-9689-57FBA0342D9B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32434DDA-7E7C-4303-B825-FC55C1D3B11A}" type="pres">
      <dgm:prSet presAssocID="{86E1B0E6-5464-45ED-B4E3-BA5294DB25D7}" presName="sp" presStyleCnt="0"/>
      <dgm:spPr/>
    </dgm:pt>
    <dgm:pt modelId="{38A769FC-4ED1-42E8-A9D3-FC0E4020E681}" type="pres">
      <dgm:prSet presAssocID="{92026B89-9DFA-49DD-8C94-E0E5221281C7}" presName="arrowAndChildren" presStyleCnt="0"/>
      <dgm:spPr/>
    </dgm:pt>
    <dgm:pt modelId="{9B702E66-0D66-44D4-92D9-3E3C06580A93}" type="pres">
      <dgm:prSet presAssocID="{92026B89-9DFA-49DD-8C94-E0E5221281C7}" presName="parentTextArrow" presStyleLbl="node1" presStyleIdx="4" presStyleCnt="5" custLinFactNeighborX="3192" custLinFactNeighborY="-95458"/>
      <dgm:spPr/>
      <dgm:t>
        <a:bodyPr/>
        <a:lstStyle/>
        <a:p>
          <a:endParaRPr lang="ru-RU"/>
        </a:p>
      </dgm:t>
    </dgm:pt>
  </dgm:ptLst>
  <dgm:cxnLst>
    <dgm:cxn modelId="{8582CCB4-5066-4E08-AC3B-78BA07B46AA7}" type="presOf" srcId="{F2D51B07-7F74-410A-878E-AEB17B3E884F}" destId="{112A30FC-C93E-4A2E-B1BC-167A51848178}" srcOrd="0" destOrd="0" presId="urn:microsoft.com/office/officeart/2005/8/layout/process4"/>
    <dgm:cxn modelId="{A2A8F7C3-408F-4E34-803A-C1D372FBBFFA}" type="presOf" srcId="{92026B89-9DFA-49DD-8C94-E0E5221281C7}" destId="{9B702E66-0D66-44D4-92D9-3E3C06580A93}" srcOrd="0" destOrd="0" presId="urn:microsoft.com/office/officeart/2005/8/layout/process4"/>
    <dgm:cxn modelId="{416F7628-09AF-49FB-A605-54F96ADFE5C9}" srcId="{F2D51B07-7F74-410A-878E-AEB17B3E884F}" destId="{FB93A11F-99F5-4F50-9689-57FBA0342D9B}" srcOrd="1" destOrd="0" parTransId="{2B4AB63B-B544-4E91-9EDC-F48F63CE9506}" sibTransId="{F2A29B22-544F-47DE-BC09-8CEA5CD5855A}"/>
    <dgm:cxn modelId="{4D59B7BC-EB18-4473-BBCF-41AC637E3B04}" srcId="{F2D51B07-7F74-410A-878E-AEB17B3E884F}" destId="{63FC00E7-96DE-4A12-87F2-5F1F5F602090}" srcOrd="4" destOrd="0" parTransId="{2AB742D4-A9C1-4E6B-925D-8A1D660AA0B9}" sibTransId="{F8D5A6D4-FC10-4F90-9133-1D810D2CA599}"/>
    <dgm:cxn modelId="{C105F0DF-71CE-4A38-AC89-3BE6DC35B5A6}" srcId="{F2D51B07-7F74-410A-878E-AEB17B3E884F}" destId="{92026B89-9DFA-49DD-8C94-E0E5221281C7}" srcOrd="0" destOrd="0" parTransId="{312E6225-F0A7-4609-8E71-3735E4380FAE}" sibTransId="{86E1B0E6-5464-45ED-B4E3-BA5294DB25D7}"/>
    <dgm:cxn modelId="{9E79309B-46AB-454C-A698-16B0C213C1B4}" type="presOf" srcId="{4578054D-A985-4132-A29C-1ADBA68809F1}" destId="{20C351B0-4785-4C4D-859E-B0989C95CD80}" srcOrd="0" destOrd="0" presId="urn:microsoft.com/office/officeart/2005/8/layout/process4"/>
    <dgm:cxn modelId="{215374E2-6565-4A0D-8EDA-88DF86F5845F}" srcId="{F2D51B07-7F74-410A-878E-AEB17B3E884F}" destId="{4578054D-A985-4132-A29C-1ADBA68809F1}" srcOrd="2" destOrd="0" parTransId="{E059DF4C-E40D-4F0C-BEC4-BF2B3BA6CF31}" sibTransId="{8ED2A0DE-4E4F-4BCA-AEB3-AF187DABA555}"/>
    <dgm:cxn modelId="{2B2453E4-7EE1-4484-BB3F-FA7B63CCC6CD}" type="presOf" srcId="{FB93A11F-99F5-4F50-9689-57FBA0342D9B}" destId="{7743705E-AD0D-4E5C-ACA6-7A41F72299BC}" srcOrd="0" destOrd="0" presId="urn:microsoft.com/office/officeart/2005/8/layout/process4"/>
    <dgm:cxn modelId="{C74383CB-A021-4D26-83CE-ADC0971F07E8}" srcId="{F2D51B07-7F74-410A-878E-AEB17B3E884F}" destId="{A46CAF8C-2370-457E-B633-A01C3DC88E90}" srcOrd="3" destOrd="0" parTransId="{11F40BE2-94F4-4CFA-B6E2-498EB4A7AEFD}" sibTransId="{A1BB7654-4FED-499C-B217-93A5A392B842}"/>
    <dgm:cxn modelId="{F0F6A81B-BCBD-446F-9220-B5BE8B57ABBE}" type="presOf" srcId="{A46CAF8C-2370-457E-B633-A01C3DC88E90}" destId="{4A87EE79-E879-4A6F-B15B-1AE689053030}" srcOrd="0" destOrd="0" presId="urn:microsoft.com/office/officeart/2005/8/layout/process4"/>
    <dgm:cxn modelId="{F152C70F-23FE-4D26-85CD-02E6DAC6C3AF}" type="presOf" srcId="{63FC00E7-96DE-4A12-87F2-5F1F5F602090}" destId="{ACB79004-BB84-4452-9599-141F6C487FF3}" srcOrd="0" destOrd="0" presId="urn:microsoft.com/office/officeart/2005/8/layout/process4"/>
    <dgm:cxn modelId="{3E1DDC4F-F567-4A06-B33D-5F655BF9D7C1}" type="presParOf" srcId="{112A30FC-C93E-4A2E-B1BC-167A51848178}" destId="{C5A957E4-37A4-439D-94CC-0EF2F68C15F4}" srcOrd="0" destOrd="0" presId="urn:microsoft.com/office/officeart/2005/8/layout/process4"/>
    <dgm:cxn modelId="{156FF182-F31B-46C2-B649-1DD923FD2F93}" type="presParOf" srcId="{C5A957E4-37A4-439D-94CC-0EF2F68C15F4}" destId="{ACB79004-BB84-4452-9599-141F6C487FF3}" srcOrd="0" destOrd="0" presId="urn:microsoft.com/office/officeart/2005/8/layout/process4"/>
    <dgm:cxn modelId="{54767E19-975E-48DC-8DC0-C80E16639195}" type="presParOf" srcId="{112A30FC-C93E-4A2E-B1BC-167A51848178}" destId="{3E2D3E5B-195F-4FD8-B266-96EEDED4CEAA}" srcOrd="1" destOrd="0" presId="urn:microsoft.com/office/officeart/2005/8/layout/process4"/>
    <dgm:cxn modelId="{CE6E3183-8537-4439-BC4A-AAB9D86156B8}" type="presParOf" srcId="{112A30FC-C93E-4A2E-B1BC-167A51848178}" destId="{A20C2E66-5B4C-46A3-8666-00795EF9B1C4}" srcOrd="2" destOrd="0" presId="urn:microsoft.com/office/officeart/2005/8/layout/process4"/>
    <dgm:cxn modelId="{8A417813-57CF-4A63-A3B5-771E3C44694E}" type="presParOf" srcId="{A20C2E66-5B4C-46A3-8666-00795EF9B1C4}" destId="{4A87EE79-E879-4A6F-B15B-1AE689053030}" srcOrd="0" destOrd="0" presId="urn:microsoft.com/office/officeart/2005/8/layout/process4"/>
    <dgm:cxn modelId="{7AC7BD12-5378-44FC-8539-F66F7288BDFF}" type="presParOf" srcId="{112A30FC-C93E-4A2E-B1BC-167A51848178}" destId="{9B5C738F-00F2-4B7B-ACCE-C51598F1536F}" srcOrd="3" destOrd="0" presId="urn:microsoft.com/office/officeart/2005/8/layout/process4"/>
    <dgm:cxn modelId="{D10016FF-4D30-4E17-8323-FF648662563E}" type="presParOf" srcId="{112A30FC-C93E-4A2E-B1BC-167A51848178}" destId="{E6544CA3-ECC9-4B45-8BF9-738CDBD8D328}" srcOrd="4" destOrd="0" presId="urn:microsoft.com/office/officeart/2005/8/layout/process4"/>
    <dgm:cxn modelId="{A3DE4943-4731-4EBE-AA7E-980057A7EB6B}" type="presParOf" srcId="{E6544CA3-ECC9-4B45-8BF9-738CDBD8D328}" destId="{20C351B0-4785-4C4D-859E-B0989C95CD80}" srcOrd="0" destOrd="0" presId="urn:microsoft.com/office/officeart/2005/8/layout/process4"/>
    <dgm:cxn modelId="{21B56F55-40AD-4E69-ADBC-BDB389E50399}" type="presParOf" srcId="{112A30FC-C93E-4A2E-B1BC-167A51848178}" destId="{B3949164-2F67-48C3-B50B-E73F190387C8}" srcOrd="5" destOrd="0" presId="urn:microsoft.com/office/officeart/2005/8/layout/process4"/>
    <dgm:cxn modelId="{B2D2E04A-1A9F-40DF-B0A5-44015F47EF73}" type="presParOf" srcId="{112A30FC-C93E-4A2E-B1BC-167A51848178}" destId="{DA359EFC-A4A8-4B68-AB48-F2CE4D982052}" srcOrd="6" destOrd="0" presId="urn:microsoft.com/office/officeart/2005/8/layout/process4"/>
    <dgm:cxn modelId="{86331C95-2ABB-433D-B486-5A43057DDBC3}" type="presParOf" srcId="{DA359EFC-A4A8-4B68-AB48-F2CE4D982052}" destId="{7743705E-AD0D-4E5C-ACA6-7A41F72299BC}" srcOrd="0" destOrd="0" presId="urn:microsoft.com/office/officeart/2005/8/layout/process4"/>
    <dgm:cxn modelId="{A84259BB-E675-4C4E-8361-D88F773EEAE9}" type="presParOf" srcId="{112A30FC-C93E-4A2E-B1BC-167A51848178}" destId="{32434DDA-7E7C-4303-B825-FC55C1D3B11A}" srcOrd="7" destOrd="0" presId="urn:microsoft.com/office/officeart/2005/8/layout/process4"/>
    <dgm:cxn modelId="{C3C3268F-CD81-47D3-A984-D85E352440C9}" type="presParOf" srcId="{112A30FC-C93E-4A2E-B1BC-167A51848178}" destId="{38A769FC-4ED1-42E8-A9D3-FC0E4020E681}" srcOrd="8" destOrd="0" presId="urn:microsoft.com/office/officeart/2005/8/layout/process4"/>
    <dgm:cxn modelId="{D7C37FB7-B9D7-4B5E-A583-89B01C9969E3}" type="presParOf" srcId="{38A769FC-4ED1-42E8-A9D3-FC0E4020E681}" destId="{9B702E66-0D66-44D4-92D9-3E3C06580A9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FB60358-03C2-4875-A205-DC7F5A92ABD2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/>
      <dgm:spPr/>
      <dgm:t>
        <a:bodyPr/>
        <a:lstStyle/>
        <a:p>
          <a:endParaRPr lang="ru-RU"/>
        </a:p>
      </dgm:t>
    </dgm:pt>
    <dgm:pt modelId="{DAE2B4F9-B836-4F42-8F7A-B870B83CE0E5}">
      <dgm:prSet/>
      <dgm:spPr/>
      <dgm:t>
        <a:bodyPr/>
        <a:lstStyle/>
        <a:p>
          <a:pPr rtl="0"/>
          <a:r>
            <a:rPr lang="ru-RU" smtClean="0"/>
            <a:t>Содержание городских памятников, площадей и мест массового отдыха населения;</a:t>
          </a:r>
          <a:endParaRPr lang="ru-RU"/>
        </a:p>
      </dgm:t>
    </dgm:pt>
    <dgm:pt modelId="{59351157-70F9-4B7C-9FB2-B2713518B740}" type="parTrans" cxnId="{3DD82258-28BA-43F8-97AD-8D84203A5B38}">
      <dgm:prSet/>
      <dgm:spPr/>
      <dgm:t>
        <a:bodyPr/>
        <a:lstStyle/>
        <a:p>
          <a:endParaRPr lang="ru-RU"/>
        </a:p>
      </dgm:t>
    </dgm:pt>
    <dgm:pt modelId="{99B0AECF-F72C-4085-98C8-BF773190DC55}" type="sibTrans" cxnId="{3DD82258-28BA-43F8-97AD-8D84203A5B38}">
      <dgm:prSet/>
      <dgm:spPr/>
      <dgm:t>
        <a:bodyPr/>
        <a:lstStyle/>
        <a:p>
          <a:endParaRPr lang="ru-RU"/>
        </a:p>
      </dgm:t>
    </dgm:pt>
    <dgm:pt modelId="{9C3EE266-98F2-42FC-83A4-21B5FD789E98}">
      <dgm:prSet/>
      <dgm:spPr/>
      <dgm:t>
        <a:bodyPr/>
        <a:lstStyle/>
        <a:p>
          <a:pPr rtl="0"/>
          <a:r>
            <a:rPr lang="ru-RU" smtClean="0"/>
            <a:t>Содержание автобусных остановок;</a:t>
          </a:r>
          <a:endParaRPr lang="ru-RU"/>
        </a:p>
      </dgm:t>
    </dgm:pt>
    <dgm:pt modelId="{AFE21E2D-F6B7-4D71-BEF6-DBD0DA93A1A4}" type="parTrans" cxnId="{64D5F0C5-0355-449B-942F-64DB7A4B434A}">
      <dgm:prSet/>
      <dgm:spPr/>
      <dgm:t>
        <a:bodyPr/>
        <a:lstStyle/>
        <a:p>
          <a:endParaRPr lang="ru-RU"/>
        </a:p>
      </dgm:t>
    </dgm:pt>
    <dgm:pt modelId="{A6C9907D-A34E-4206-BD96-96F693FB47DC}" type="sibTrans" cxnId="{64D5F0C5-0355-449B-942F-64DB7A4B434A}">
      <dgm:prSet/>
      <dgm:spPr/>
      <dgm:t>
        <a:bodyPr/>
        <a:lstStyle/>
        <a:p>
          <a:endParaRPr lang="ru-RU"/>
        </a:p>
      </dgm:t>
    </dgm:pt>
    <dgm:pt modelId="{6D566666-7375-4E26-AA0D-A60D43417810}">
      <dgm:prSet/>
      <dgm:spPr/>
      <dgm:t>
        <a:bodyPr/>
        <a:lstStyle/>
        <a:p>
          <a:pPr rtl="0"/>
          <a:r>
            <a:rPr lang="ru-RU" smtClean="0"/>
            <a:t>Содержание объектов уличного освещения города;</a:t>
          </a:r>
          <a:endParaRPr lang="ru-RU"/>
        </a:p>
      </dgm:t>
    </dgm:pt>
    <dgm:pt modelId="{EF80B7DF-FFDB-4959-8157-3214ACCE1B8E}" type="parTrans" cxnId="{FA246730-BEED-4365-9549-155EF7E2F859}">
      <dgm:prSet/>
      <dgm:spPr/>
      <dgm:t>
        <a:bodyPr/>
        <a:lstStyle/>
        <a:p>
          <a:endParaRPr lang="ru-RU"/>
        </a:p>
      </dgm:t>
    </dgm:pt>
    <dgm:pt modelId="{22612010-71B6-404B-9570-4B5151DE0295}" type="sibTrans" cxnId="{FA246730-BEED-4365-9549-155EF7E2F859}">
      <dgm:prSet/>
      <dgm:spPr/>
      <dgm:t>
        <a:bodyPr/>
        <a:lstStyle/>
        <a:p>
          <a:endParaRPr lang="ru-RU"/>
        </a:p>
      </dgm:t>
    </dgm:pt>
    <dgm:pt modelId="{F1818FD4-92ED-4ED6-B9BE-270D70797DF4}">
      <dgm:prSet/>
      <dgm:spPr/>
      <dgm:t>
        <a:bodyPr/>
        <a:lstStyle/>
        <a:p>
          <a:pPr rtl="0"/>
          <a:r>
            <a:rPr lang="ru-RU" smtClean="0"/>
            <a:t>Содержанию и ремонт объектов малых архитектурных форм;</a:t>
          </a:r>
          <a:endParaRPr lang="ru-RU"/>
        </a:p>
      </dgm:t>
    </dgm:pt>
    <dgm:pt modelId="{78014787-5E14-48E6-A4E7-2A759AD2CEA7}" type="parTrans" cxnId="{F1A8348B-9A66-40EC-AFAE-5890CA7A0D20}">
      <dgm:prSet/>
      <dgm:spPr/>
      <dgm:t>
        <a:bodyPr/>
        <a:lstStyle/>
        <a:p>
          <a:endParaRPr lang="ru-RU"/>
        </a:p>
      </dgm:t>
    </dgm:pt>
    <dgm:pt modelId="{D32CE4B5-1E24-4E02-9A97-D21F1A3C66FA}" type="sibTrans" cxnId="{F1A8348B-9A66-40EC-AFAE-5890CA7A0D20}">
      <dgm:prSet/>
      <dgm:spPr/>
      <dgm:t>
        <a:bodyPr/>
        <a:lstStyle/>
        <a:p>
          <a:endParaRPr lang="ru-RU"/>
        </a:p>
      </dgm:t>
    </dgm:pt>
    <dgm:pt modelId="{EF50147F-BA05-4BA0-AC71-2683B8893E52}">
      <dgm:prSet/>
      <dgm:spPr/>
      <dgm:t>
        <a:bodyPr/>
        <a:lstStyle/>
        <a:p>
          <a:pPr rtl="0"/>
          <a:r>
            <a:rPr lang="ru-RU" smtClean="0"/>
            <a:t>Содержание мест захоронений (городского кладбища) ;</a:t>
          </a:r>
          <a:endParaRPr lang="ru-RU"/>
        </a:p>
      </dgm:t>
    </dgm:pt>
    <dgm:pt modelId="{2C68A0E2-BB1D-4A4E-A044-B3DB6A0CD10E}" type="parTrans" cxnId="{1B35870C-BA24-413A-B851-58D3F11B6BCD}">
      <dgm:prSet/>
      <dgm:spPr/>
      <dgm:t>
        <a:bodyPr/>
        <a:lstStyle/>
        <a:p>
          <a:endParaRPr lang="ru-RU"/>
        </a:p>
      </dgm:t>
    </dgm:pt>
    <dgm:pt modelId="{B7B2ABD6-F1F3-4544-A3DF-96DCC307A1BC}" type="sibTrans" cxnId="{1B35870C-BA24-413A-B851-58D3F11B6BCD}">
      <dgm:prSet/>
      <dgm:spPr/>
      <dgm:t>
        <a:bodyPr/>
        <a:lstStyle/>
        <a:p>
          <a:endParaRPr lang="ru-RU"/>
        </a:p>
      </dgm:t>
    </dgm:pt>
    <dgm:pt modelId="{CBED48CB-FE9B-45B5-A049-7BCB6D3E28CB}">
      <dgm:prSet/>
      <dgm:spPr/>
      <dgm:t>
        <a:bodyPr/>
        <a:lstStyle/>
        <a:p>
          <a:pPr rtl="0"/>
          <a:r>
            <a:rPr lang="ru-RU" smtClean="0"/>
            <a:t>Обустройство и содержание пешеходной переправы между городом и островом «Игарский» в весенний и осенний период;</a:t>
          </a:r>
          <a:endParaRPr lang="ru-RU"/>
        </a:p>
      </dgm:t>
    </dgm:pt>
    <dgm:pt modelId="{682F2124-3D75-4F10-B256-669283EEA87D}" type="parTrans" cxnId="{C3E49537-C69D-461B-A13A-ECE8B41F2C42}">
      <dgm:prSet/>
      <dgm:spPr/>
      <dgm:t>
        <a:bodyPr/>
        <a:lstStyle/>
        <a:p>
          <a:endParaRPr lang="ru-RU"/>
        </a:p>
      </dgm:t>
    </dgm:pt>
    <dgm:pt modelId="{3A9BA7E3-0E5C-42D7-A92E-132EDEB16664}" type="sibTrans" cxnId="{C3E49537-C69D-461B-A13A-ECE8B41F2C42}">
      <dgm:prSet/>
      <dgm:spPr/>
      <dgm:t>
        <a:bodyPr/>
        <a:lstStyle/>
        <a:p>
          <a:endParaRPr lang="ru-RU"/>
        </a:p>
      </dgm:t>
    </dgm:pt>
    <dgm:pt modelId="{E6C0BF03-24BC-48F3-9FF4-B207F47A690D}">
      <dgm:prSet/>
      <dgm:spPr/>
      <dgm:t>
        <a:bodyPr/>
        <a:lstStyle/>
        <a:p>
          <a:pPr rtl="0"/>
          <a:r>
            <a:rPr lang="ru-RU" smtClean="0"/>
            <a:t>Монтаж и демонтаж новогодней елки;</a:t>
          </a:r>
          <a:endParaRPr lang="ru-RU"/>
        </a:p>
      </dgm:t>
    </dgm:pt>
    <dgm:pt modelId="{2AB484BC-BA62-48B0-AAD8-0B2B0F14117C}" type="parTrans" cxnId="{E87C7CB0-D868-41DD-84C8-608893B462BF}">
      <dgm:prSet/>
      <dgm:spPr/>
      <dgm:t>
        <a:bodyPr/>
        <a:lstStyle/>
        <a:p>
          <a:endParaRPr lang="ru-RU"/>
        </a:p>
      </dgm:t>
    </dgm:pt>
    <dgm:pt modelId="{9AE78AF5-6C89-4E96-A058-094BDDB06F39}" type="sibTrans" cxnId="{E87C7CB0-D868-41DD-84C8-608893B462BF}">
      <dgm:prSet/>
      <dgm:spPr/>
      <dgm:t>
        <a:bodyPr/>
        <a:lstStyle/>
        <a:p>
          <a:endParaRPr lang="ru-RU"/>
        </a:p>
      </dgm:t>
    </dgm:pt>
    <dgm:pt modelId="{4D60934B-97A6-423F-9D7D-411ACADBB92D}">
      <dgm:prSet/>
      <dgm:spPr/>
      <dgm:t>
        <a:bodyPr/>
        <a:lstStyle/>
        <a:p>
          <a:pPr rtl="0"/>
          <a:r>
            <a:rPr lang="ru-RU" smtClean="0"/>
            <a:t>Обустройство снежного городка;</a:t>
          </a:r>
          <a:endParaRPr lang="ru-RU"/>
        </a:p>
      </dgm:t>
    </dgm:pt>
    <dgm:pt modelId="{9C9CB3CC-2FB0-48CD-8277-D576791360F9}" type="parTrans" cxnId="{D479407C-9281-432E-9682-4952403B0513}">
      <dgm:prSet/>
      <dgm:spPr/>
      <dgm:t>
        <a:bodyPr/>
        <a:lstStyle/>
        <a:p>
          <a:endParaRPr lang="ru-RU"/>
        </a:p>
      </dgm:t>
    </dgm:pt>
    <dgm:pt modelId="{861D0A81-7CAF-4A76-A062-6F877E16B376}" type="sibTrans" cxnId="{D479407C-9281-432E-9682-4952403B0513}">
      <dgm:prSet/>
      <dgm:spPr/>
      <dgm:t>
        <a:bodyPr/>
        <a:lstStyle/>
        <a:p>
          <a:endParaRPr lang="ru-RU"/>
        </a:p>
      </dgm:t>
    </dgm:pt>
    <dgm:pt modelId="{04FD0159-5CC1-4160-92AB-BBBA426CB4AE}">
      <dgm:prSet/>
      <dgm:spPr/>
      <dgm:t>
        <a:bodyPr/>
        <a:lstStyle/>
        <a:p>
          <a:pPr rtl="0"/>
          <a:r>
            <a:rPr lang="ru-RU" dirty="0" smtClean="0"/>
            <a:t>Электромонтаж новогодней </a:t>
          </a:r>
          <a:r>
            <a:rPr lang="ru-RU" dirty="0" smtClean="0"/>
            <a:t>иллюминации</a:t>
          </a:r>
          <a:r>
            <a:rPr lang="ru-RU" dirty="0" smtClean="0"/>
            <a:t>;</a:t>
          </a:r>
          <a:endParaRPr lang="ru-RU" dirty="0"/>
        </a:p>
      </dgm:t>
    </dgm:pt>
    <dgm:pt modelId="{C81A4718-3C75-4A01-900C-C6FFCEC1191E}" type="parTrans" cxnId="{0CA9CCC8-3B19-40BA-84D4-A4AD3BDA5600}">
      <dgm:prSet/>
      <dgm:spPr/>
      <dgm:t>
        <a:bodyPr/>
        <a:lstStyle/>
        <a:p>
          <a:endParaRPr lang="ru-RU"/>
        </a:p>
      </dgm:t>
    </dgm:pt>
    <dgm:pt modelId="{3B78EEA0-1859-47DE-B83A-355788AB42FE}" type="sibTrans" cxnId="{0CA9CCC8-3B19-40BA-84D4-A4AD3BDA5600}">
      <dgm:prSet/>
      <dgm:spPr/>
      <dgm:t>
        <a:bodyPr/>
        <a:lstStyle/>
        <a:p>
          <a:endParaRPr lang="ru-RU"/>
        </a:p>
      </dgm:t>
    </dgm:pt>
    <dgm:pt modelId="{3595A92A-386E-4F28-888B-86B5D7E98E7C}" type="pres">
      <dgm:prSet presAssocID="{2FB60358-03C2-4875-A205-DC7F5A92ABD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083E8A-3A4C-41B5-8608-14B2557A4FEB}" type="pres">
      <dgm:prSet presAssocID="{DAE2B4F9-B836-4F42-8F7A-B870B83CE0E5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77E123-5EDB-4429-B469-3A1B388694A5}" type="pres">
      <dgm:prSet presAssocID="{99B0AECF-F72C-4085-98C8-BF773190DC55}" presName="spacer" presStyleCnt="0"/>
      <dgm:spPr/>
    </dgm:pt>
    <dgm:pt modelId="{8F1D1034-CE39-401A-9DFA-B7A93D599952}" type="pres">
      <dgm:prSet presAssocID="{9C3EE266-98F2-42FC-83A4-21B5FD789E98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E5FFDE-F51A-4693-9DCB-3ADAFDC50121}" type="pres">
      <dgm:prSet presAssocID="{A6C9907D-A34E-4206-BD96-96F693FB47DC}" presName="spacer" presStyleCnt="0"/>
      <dgm:spPr/>
    </dgm:pt>
    <dgm:pt modelId="{10BDA3FF-5B87-4561-8FCC-AFD34788E194}" type="pres">
      <dgm:prSet presAssocID="{6D566666-7375-4E26-AA0D-A60D43417810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97DE66-B89F-428A-B0B9-17323247EFC6}" type="pres">
      <dgm:prSet presAssocID="{22612010-71B6-404B-9570-4B5151DE0295}" presName="spacer" presStyleCnt="0"/>
      <dgm:spPr/>
    </dgm:pt>
    <dgm:pt modelId="{DA4F541E-5E64-4B8A-9EA9-F7B5B2E7FDFC}" type="pres">
      <dgm:prSet presAssocID="{F1818FD4-92ED-4ED6-B9BE-270D70797DF4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3BC3C9-F9A1-42EE-A334-4E5F9E08653F}" type="pres">
      <dgm:prSet presAssocID="{D32CE4B5-1E24-4E02-9A97-D21F1A3C66FA}" presName="spacer" presStyleCnt="0"/>
      <dgm:spPr/>
    </dgm:pt>
    <dgm:pt modelId="{4FB999FE-5F78-401F-BAB4-3AF727CD9DD3}" type="pres">
      <dgm:prSet presAssocID="{EF50147F-BA05-4BA0-AC71-2683B8893E52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03212B-DA30-4731-B2CA-D7C0327615E9}" type="pres">
      <dgm:prSet presAssocID="{B7B2ABD6-F1F3-4544-A3DF-96DCC307A1BC}" presName="spacer" presStyleCnt="0"/>
      <dgm:spPr/>
    </dgm:pt>
    <dgm:pt modelId="{ED1AD6A2-55C8-42F5-BED1-8136E5DD487E}" type="pres">
      <dgm:prSet presAssocID="{CBED48CB-FE9B-45B5-A049-7BCB6D3E28CB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A62BF9-5B15-4EC1-B76A-7A1ACB5B6350}" type="pres">
      <dgm:prSet presAssocID="{3A9BA7E3-0E5C-42D7-A92E-132EDEB16664}" presName="spacer" presStyleCnt="0"/>
      <dgm:spPr/>
    </dgm:pt>
    <dgm:pt modelId="{82B386CD-7161-4F9B-978E-B7EDB928C544}" type="pres">
      <dgm:prSet presAssocID="{E6C0BF03-24BC-48F3-9FF4-B207F47A690D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DCB1C2-774C-43D9-8D84-33FA2BCE2511}" type="pres">
      <dgm:prSet presAssocID="{9AE78AF5-6C89-4E96-A058-094BDDB06F39}" presName="spacer" presStyleCnt="0"/>
      <dgm:spPr/>
    </dgm:pt>
    <dgm:pt modelId="{744403E0-7617-4D8A-A117-331C208394E7}" type="pres">
      <dgm:prSet presAssocID="{4D60934B-97A6-423F-9D7D-411ACADBB92D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2FDFAF-F38C-4901-80FA-FAFAD92EF23B}" type="pres">
      <dgm:prSet presAssocID="{861D0A81-7CAF-4A76-A062-6F877E16B376}" presName="spacer" presStyleCnt="0"/>
      <dgm:spPr/>
    </dgm:pt>
    <dgm:pt modelId="{8A99A976-570C-41F4-AF58-E08955984AC9}" type="pres">
      <dgm:prSet presAssocID="{04FD0159-5CC1-4160-92AB-BBBA426CB4AE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246730-BEED-4365-9549-155EF7E2F859}" srcId="{2FB60358-03C2-4875-A205-DC7F5A92ABD2}" destId="{6D566666-7375-4E26-AA0D-A60D43417810}" srcOrd="2" destOrd="0" parTransId="{EF80B7DF-FFDB-4959-8157-3214ACCE1B8E}" sibTransId="{22612010-71B6-404B-9570-4B5151DE0295}"/>
    <dgm:cxn modelId="{FCEE480C-6B3C-4AF3-BDAB-0E2DA4A48624}" type="presOf" srcId="{EF50147F-BA05-4BA0-AC71-2683B8893E52}" destId="{4FB999FE-5F78-401F-BAB4-3AF727CD9DD3}" srcOrd="0" destOrd="0" presId="urn:microsoft.com/office/officeart/2005/8/layout/vList2"/>
    <dgm:cxn modelId="{3DD82258-28BA-43F8-97AD-8D84203A5B38}" srcId="{2FB60358-03C2-4875-A205-DC7F5A92ABD2}" destId="{DAE2B4F9-B836-4F42-8F7A-B870B83CE0E5}" srcOrd="0" destOrd="0" parTransId="{59351157-70F9-4B7C-9FB2-B2713518B740}" sibTransId="{99B0AECF-F72C-4085-98C8-BF773190DC55}"/>
    <dgm:cxn modelId="{C3E49537-C69D-461B-A13A-ECE8B41F2C42}" srcId="{2FB60358-03C2-4875-A205-DC7F5A92ABD2}" destId="{CBED48CB-FE9B-45B5-A049-7BCB6D3E28CB}" srcOrd="5" destOrd="0" parTransId="{682F2124-3D75-4F10-B256-669283EEA87D}" sibTransId="{3A9BA7E3-0E5C-42D7-A92E-132EDEB16664}"/>
    <dgm:cxn modelId="{FB9F4F27-4D37-4E69-A12C-1FEC2C2F918E}" type="presOf" srcId="{2FB60358-03C2-4875-A205-DC7F5A92ABD2}" destId="{3595A92A-386E-4F28-888B-86B5D7E98E7C}" srcOrd="0" destOrd="0" presId="urn:microsoft.com/office/officeart/2005/8/layout/vList2"/>
    <dgm:cxn modelId="{60F475AE-48A3-48A7-95E0-481D8E1A8712}" type="presOf" srcId="{9C3EE266-98F2-42FC-83A4-21B5FD789E98}" destId="{8F1D1034-CE39-401A-9DFA-B7A93D599952}" srcOrd="0" destOrd="0" presId="urn:microsoft.com/office/officeart/2005/8/layout/vList2"/>
    <dgm:cxn modelId="{CF016314-17E7-4C44-AD41-6B4351934557}" type="presOf" srcId="{4D60934B-97A6-423F-9D7D-411ACADBB92D}" destId="{744403E0-7617-4D8A-A117-331C208394E7}" srcOrd="0" destOrd="0" presId="urn:microsoft.com/office/officeart/2005/8/layout/vList2"/>
    <dgm:cxn modelId="{365F84FA-0A12-41C5-8562-63197204E3BC}" type="presOf" srcId="{E6C0BF03-24BC-48F3-9FF4-B207F47A690D}" destId="{82B386CD-7161-4F9B-978E-B7EDB928C544}" srcOrd="0" destOrd="0" presId="urn:microsoft.com/office/officeart/2005/8/layout/vList2"/>
    <dgm:cxn modelId="{F1A8348B-9A66-40EC-AFAE-5890CA7A0D20}" srcId="{2FB60358-03C2-4875-A205-DC7F5A92ABD2}" destId="{F1818FD4-92ED-4ED6-B9BE-270D70797DF4}" srcOrd="3" destOrd="0" parTransId="{78014787-5E14-48E6-A4E7-2A759AD2CEA7}" sibTransId="{D32CE4B5-1E24-4E02-9A97-D21F1A3C66FA}"/>
    <dgm:cxn modelId="{64D5F0C5-0355-449B-942F-64DB7A4B434A}" srcId="{2FB60358-03C2-4875-A205-DC7F5A92ABD2}" destId="{9C3EE266-98F2-42FC-83A4-21B5FD789E98}" srcOrd="1" destOrd="0" parTransId="{AFE21E2D-F6B7-4D71-BEF6-DBD0DA93A1A4}" sibTransId="{A6C9907D-A34E-4206-BD96-96F693FB47DC}"/>
    <dgm:cxn modelId="{F7202539-CCE4-4633-B7F7-30ADBEBF9913}" type="presOf" srcId="{F1818FD4-92ED-4ED6-B9BE-270D70797DF4}" destId="{DA4F541E-5E64-4B8A-9EA9-F7B5B2E7FDFC}" srcOrd="0" destOrd="0" presId="urn:microsoft.com/office/officeart/2005/8/layout/vList2"/>
    <dgm:cxn modelId="{0CA9CCC8-3B19-40BA-84D4-A4AD3BDA5600}" srcId="{2FB60358-03C2-4875-A205-DC7F5A92ABD2}" destId="{04FD0159-5CC1-4160-92AB-BBBA426CB4AE}" srcOrd="8" destOrd="0" parTransId="{C81A4718-3C75-4A01-900C-C6FFCEC1191E}" sibTransId="{3B78EEA0-1859-47DE-B83A-355788AB42FE}"/>
    <dgm:cxn modelId="{C1ECF6DA-5033-47B2-BB99-5067473A1D30}" type="presOf" srcId="{6D566666-7375-4E26-AA0D-A60D43417810}" destId="{10BDA3FF-5B87-4561-8FCC-AFD34788E194}" srcOrd="0" destOrd="0" presId="urn:microsoft.com/office/officeart/2005/8/layout/vList2"/>
    <dgm:cxn modelId="{E87C7CB0-D868-41DD-84C8-608893B462BF}" srcId="{2FB60358-03C2-4875-A205-DC7F5A92ABD2}" destId="{E6C0BF03-24BC-48F3-9FF4-B207F47A690D}" srcOrd="6" destOrd="0" parTransId="{2AB484BC-BA62-48B0-AAD8-0B2B0F14117C}" sibTransId="{9AE78AF5-6C89-4E96-A058-094BDDB06F39}"/>
    <dgm:cxn modelId="{D479407C-9281-432E-9682-4952403B0513}" srcId="{2FB60358-03C2-4875-A205-DC7F5A92ABD2}" destId="{4D60934B-97A6-423F-9D7D-411ACADBB92D}" srcOrd="7" destOrd="0" parTransId="{9C9CB3CC-2FB0-48CD-8277-D576791360F9}" sibTransId="{861D0A81-7CAF-4A76-A062-6F877E16B376}"/>
    <dgm:cxn modelId="{161D0DF7-1C48-4F2C-904D-F072EC7BEA42}" type="presOf" srcId="{DAE2B4F9-B836-4F42-8F7A-B870B83CE0E5}" destId="{13083E8A-3A4C-41B5-8608-14B2557A4FEB}" srcOrd="0" destOrd="0" presId="urn:microsoft.com/office/officeart/2005/8/layout/vList2"/>
    <dgm:cxn modelId="{71B69C34-71EA-4A40-BDFC-E6E1F3AC558B}" type="presOf" srcId="{CBED48CB-FE9B-45B5-A049-7BCB6D3E28CB}" destId="{ED1AD6A2-55C8-42F5-BED1-8136E5DD487E}" srcOrd="0" destOrd="0" presId="urn:microsoft.com/office/officeart/2005/8/layout/vList2"/>
    <dgm:cxn modelId="{1B35870C-BA24-413A-B851-58D3F11B6BCD}" srcId="{2FB60358-03C2-4875-A205-DC7F5A92ABD2}" destId="{EF50147F-BA05-4BA0-AC71-2683B8893E52}" srcOrd="4" destOrd="0" parTransId="{2C68A0E2-BB1D-4A4E-A044-B3DB6A0CD10E}" sibTransId="{B7B2ABD6-F1F3-4544-A3DF-96DCC307A1BC}"/>
    <dgm:cxn modelId="{1158DADB-D556-42F3-BE5D-2A83703A29DF}" type="presOf" srcId="{04FD0159-5CC1-4160-92AB-BBBA426CB4AE}" destId="{8A99A976-570C-41F4-AF58-E08955984AC9}" srcOrd="0" destOrd="0" presId="urn:microsoft.com/office/officeart/2005/8/layout/vList2"/>
    <dgm:cxn modelId="{9499BF99-9AE7-4F36-A76C-95A7B5016EF9}" type="presParOf" srcId="{3595A92A-386E-4F28-888B-86B5D7E98E7C}" destId="{13083E8A-3A4C-41B5-8608-14B2557A4FEB}" srcOrd="0" destOrd="0" presId="urn:microsoft.com/office/officeart/2005/8/layout/vList2"/>
    <dgm:cxn modelId="{4F2332B1-78A9-4413-8BFF-A974F319CF89}" type="presParOf" srcId="{3595A92A-386E-4F28-888B-86B5D7E98E7C}" destId="{F577E123-5EDB-4429-B469-3A1B388694A5}" srcOrd="1" destOrd="0" presId="urn:microsoft.com/office/officeart/2005/8/layout/vList2"/>
    <dgm:cxn modelId="{8B03EA9D-BBC4-4B5B-9D5D-1D0FF6D27F5E}" type="presParOf" srcId="{3595A92A-386E-4F28-888B-86B5D7E98E7C}" destId="{8F1D1034-CE39-401A-9DFA-B7A93D599952}" srcOrd="2" destOrd="0" presId="urn:microsoft.com/office/officeart/2005/8/layout/vList2"/>
    <dgm:cxn modelId="{A9BCB5D2-73E5-4F88-9F7B-FE8D1F1D8483}" type="presParOf" srcId="{3595A92A-386E-4F28-888B-86B5D7E98E7C}" destId="{2AE5FFDE-F51A-4693-9DCB-3ADAFDC50121}" srcOrd="3" destOrd="0" presId="urn:microsoft.com/office/officeart/2005/8/layout/vList2"/>
    <dgm:cxn modelId="{4CA7BCBC-C615-442B-A3B0-59E7E1C4D10B}" type="presParOf" srcId="{3595A92A-386E-4F28-888B-86B5D7E98E7C}" destId="{10BDA3FF-5B87-4561-8FCC-AFD34788E194}" srcOrd="4" destOrd="0" presId="urn:microsoft.com/office/officeart/2005/8/layout/vList2"/>
    <dgm:cxn modelId="{7A221E91-F7FA-444D-8D0E-B47F8D150522}" type="presParOf" srcId="{3595A92A-386E-4F28-888B-86B5D7E98E7C}" destId="{1D97DE66-B89F-428A-B0B9-17323247EFC6}" srcOrd="5" destOrd="0" presId="urn:microsoft.com/office/officeart/2005/8/layout/vList2"/>
    <dgm:cxn modelId="{8564F760-0357-4F35-B558-83E396CB87CE}" type="presParOf" srcId="{3595A92A-386E-4F28-888B-86B5D7E98E7C}" destId="{DA4F541E-5E64-4B8A-9EA9-F7B5B2E7FDFC}" srcOrd="6" destOrd="0" presId="urn:microsoft.com/office/officeart/2005/8/layout/vList2"/>
    <dgm:cxn modelId="{50242B5D-6908-460E-BEDC-28EAE8310116}" type="presParOf" srcId="{3595A92A-386E-4F28-888B-86B5D7E98E7C}" destId="{0B3BC3C9-F9A1-42EE-A334-4E5F9E08653F}" srcOrd="7" destOrd="0" presId="urn:microsoft.com/office/officeart/2005/8/layout/vList2"/>
    <dgm:cxn modelId="{F21B7685-66E3-4EE9-8728-ACB4FC5B2062}" type="presParOf" srcId="{3595A92A-386E-4F28-888B-86B5D7E98E7C}" destId="{4FB999FE-5F78-401F-BAB4-3AF727CD9DD3}" srcOrd="8" destOrd="0" presId="urn:microsoft.com/office/officeart/2005/8/layout/vList2"/>
    <dgm:cxn modelId="{59D19768-60BC-4232-829F-8EBA17B29501}" type="presParOf" srcId="{3595A92A-386E-4F28-888B-86B5D7E98E7C}" destId="{9403212B-DA30-4731-B2CA-D7C0327615E9}" srcOrd="9" destOrd="0" presId="urn:microsoft.com/office/officeart/2005/8/layout/vList2"/>
    <dgm:cxn modelId="{16E34595-7818-4268-86B4-72D720F94E64}" type="presParOf" srcId="{3595A92A-386E-4F28-888B-86B5D7E98E7C}" destId="{ED1AD6A2-55C8-42F5-BED1-8136E5DD487E}" srcOrd="10" destOrd="0" presId="urn:microsoft.com/office/officeart/2005/8/layout/vList2"/>
    <dgm:cxn modelId="{1C3365FE-FE31-45FA-B27E-96AEB848D605}" type="presParOf" srcId="{3595A92A-386E-4F28-888B-86B5D7E98E7C}" destId="{EBA62BF9-5B15-4EC1-B76A-7A1ACB5B6350}" srcOrd="11" destOrd="0" presId="urn:microsoft.com/office/officeart/2005/8/layout/vList2"/>
    <dgm:cxn modelId="{0D582507-29BD-472A-B3B0-EA53E27EDFA0}" type="presParOf" srcId="{3595A92A-386E-4F28-888B-86B5D7E98E7C}" destId="{82B386CD-7161-4F9B-978E-B7EDB928C544}" srcOrd="12" destOrd="0" presId="urn:microsoft.com/office/officeart/2005/8/layout/vList2"/>
    <dgm:cxn modelId="{6DB80E3D-B54E-4583-90B6-AC6F7A7893CF}" type="presParOf" srcId="{3595A92A-386E-4F28-888B-86B5D7E98E7C}" destId="{82DCB1C2-774C-43D9-8D84-33FA2BCE2511}" srcOrd="13" destOrd="0" presId="urn:microsoft.com/office/officeart/2005/8/layout/vList2"/>
    <dgm:cxn modelId="{A82BDE16-A723-4F2C-ADC3-80CBAF76142F}" type="presParOf" srcId="{3595A92A-386E-4F28-888B-86B5D7E98E7C}" destId="{744403E0-7617-4D8A-A117-331C208394E7}" srcOrd="14" destOrd="0" presId="urn:microsoft.com/office/officeart/2005/8/layout/vList2"/>
    <dgm:cxn modelId="{4C409331-E071-4074-9F79-93EC9C85C3A6}" type="presParOf" srcId="{3595A92A-386E-4F28-888B-86B5D7E98E7C}" destId="{652FDFAF-F38C-4901-80FA-FAFAD92EF23B}" srcOrd="15" destOrd="0" presId="urn:microsoft.com/office/officeart/2005/8/layout/vList2"/>
    <dgm:cxn modelId="{C81EFE5F-C6FA-4317-ACAC-FEE476D68C43}" type="presParOf" srcId="{3595A92A-386E-4F28-888B-86B5D7E98E7C}" destId="{8A99A976-570C-41F4-AF58-E08955984AC9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6178C5-D8A9-4F3B-9259-97CD6CF6AB73}">
      <dsp:nvSpPr>
        <dsp:cNvPr id="0" name=""/>
        <dsp:cNvSpPr/>
      </dsp:nvSpPr>
      <dsp:spPr>
        <a:xfrm>
          <a:off x="0" y="792"/>
          <a:ext cx="8928991" cy="0"/>
        </a:xfrm>
        <a:prstGeom prst="lin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6CC1E6-F5C0-4E2B-8B57-C34DC7C49898}">
      <dsp:nvSpPr>
        <dsp:cNvPr id="0" name=""/>
        <dsp:cNvSpPr/>
      </dsp:nvSpPr>
      <dsp:spPr>
        <a:xfrm>
          <a:off x="0" y="0"/>
          <a:ext cx="8928991" cy="524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Бюджетный кодекс Российской Федерации</a:t>
          </a:r>
          <a:endParaRPr lang="ru-RU" sz="1600" kern="1200" dirty="0"/>
        </a:p>
      </dsp:txBody>
      <dsp:txXfrm>
        <a:off x="0" y="0"/>
        <a:ext cx="8928991" cy="524164"/>
      </dsp:txXfrm>
    </dsp:sp>
    <dsp:sp modelId="{AE7BED13-B894-43E6-9DDA-200038CFF58D}">
      <dsp:nvSpPr>
        <dsp:cNvPr id="0" name=""/>
        <dsp:cNvSpPr/>
      </dsp:nvSpPr>
      <dsp:spPr>
        <a:xfrm>
          <a:off x="0" y="524957"/>
          <a:ext cx="8928991" cy="0"/>
        </a:xfrm>
        <a:prstGeom prst="line">
          <a:avLst/>
        </a:prstGeom>
        <a:solidFill>
          <a:schemeClr val="accent2">
            <a:shade val="50000"/>
            <a:hueOff val="-72491"/>
            <a:satOff val="-2289"/>
            <a:lumOff val="13387"/>
            <a:alphaOff val="0"/>
          </a:schemeClr>
        </a:solidFill>
        <a:ln w="25400" cap="flat" cmpd="sng" algn="ctr">
          <a:solidFill>
            <a:schemeClr val="accent2">
              <a:shade val="50000"/>
              <a:hueOff val="-72491"/>
              <a:satOff val="-2289"/>
              <a:lumOff val="133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C8BAE1-4B63-4939-8B83-88E220BFADF1}">
      <dsp:nvSpPr>
        <dsp:cNvPr id="0" name=""/>
        <dsp:cNvSpPr/>
      </dsp:nvSpPr>
      <dsp:spPr>
        <a:xfrm>
          <a:off x="0" y="524957"/>
          <a:ext cx="8784967" cy="471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Прогноз СЭР МО г. Игарка на 2019-2021 годы</a:t>
          </a:r>
          <a:endParaRPr lang="ru-RU" sz="1600" kern="1200" dirty="0"/>
        </a:p>
      </dsp:txBody>
      <dsp:txXfrm>
        <a:off x="0" y="524957"/>
        <a:ext cx="8784967" cy="471918"/>
      </dsp:txXfrm>
    </dsp:sp>
    <dsp:sp modelId="{A1FF245A-A7DC-4905-B41E-DD40EA74B8A6}">
      <dsp:nvSpPr>
        <dsp:cNvPr id="0" name=""/>
        <dsp:cNvSpPr/>
      </dsp:nvSpPr>
      <dsp:spPr>
        <a:xfrm>
          <a:off x="0" y="996876"/>
          <a:ext cx="8928991" cy="0"/>
        </a:xfrm>
        <a:prstGeom prst="line">
          <a:avLst/>
        </a:prstGeom>
        <a:solidFill>
          <a:schemeClr val="accent2">
            <a:shade val="50000"/>
            <a:hueOff val="-144982"/>
            <a:satOff val="-4579"/>
            <a:lumOff val="26773"/>
            <a:alphaOff val="0"/>
          </a:schemeClr>
        </a:solidFill>
        <a:ln w="25400" cap="flat" cmpd="sng" algn="ctr">
          <a:solidFill>
            <a:schemeClr val="accent2">
              <a:shade val="50000"/>
              <a:hueOff val="-144982"/>
              <a:satOff val="-4579"/>
              <a:lumOff val="267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A219C8-4B1E-49E5-BC3A-5F5C61872626}">
      <dsp:nvSpPr>
        <dsp:cNvPr id="0" name=""/>
        <dsp:cNvSpPr/>
      </dsp:nvSpPr>
      <dsp:spPr>
        <a:xfrm>
          <a:off x="0" y="996876"/>
          <a:ext cx="8928991" cy="468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Основные направления бюджетной и налоговой политики</a:t>
          </a:r>
          <a:endParaRPr lang="ru-RU" sz="1600" kern="1200" dirty="0"/>
        </a:p>
      </dsp:txBody>
      <dsp:txXfrm>
        <a:off x="0" y="996876"/>
        <a:ext cx="8928991" cy="468343"/>
      </dsp:txXfrm>
    </dsp:sp>
    <dsp:sp modelId="{2494C391-24FD-440C-B2A4-2B52D2FA4CAD}">
      <dsp:nvSpPr>
        <dsp:cNvPr id="0" name=""/>
        <dsp:cNvSpPr/>
      </dsp:nvSpPr>
      <dsp:spPr>
        <a:xfrm>
          <a:off x="0" y="1465219"/>
          <a:ext cx="8928991" cy="0"/>
        </a:xfrm>
        <a:prstGeom prst="line">
          <a:avLst/>
        </a:prstGeom>
        <a:solidFill>
          <a:schemeClr val="accent2">
            <a:shade val="50000"/>
            <a:hueOff val="-217473"/>
            <a:satOff val="-6868"/>
            <a:lumOff val="40160"/>
            <a:alphaOff val="0"/>
          </a:schemeClr>
        </a:solidFill>
        <a:ln w="25400" cap="flat" cmpd="sng" algn="ctr">
          <a:solidFill>
            <a:schemeClr val="accent2">
              <a:shade val="50000"/>
              <a:hueOff val="-217473"/>
              <a:satOff val="-6868"/>
              <a:lumOff val="401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0E0303-ABDE-45C6-9F86-54F11DEA17C5}">
      <dsp:nvSpPr>
        <dsp:cNvPr id="0" name=""/>
        <dsp:cNvSpPr/>
      </dsp:nvSpPr>
      <dsp:spPr>
        <a:xfrm>
          <a:off x="0" y="1465219"/>
          <a:ext cx="8928991" cy="9151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Приказ Министерства финансов РФ от 08.06.2018 № 132н «О порядке формирования и применения кодов бюджетной классификации РФ, их структуре и принципах назначения»</a:t>
          </a:r>
          <a:endParaRPr lang="ru-RU" sz="1600" kern="1200" dirty="0"/>
        </a:p>
      </dsp:txBody>
      <dsp:txXfrm>
        <a:off x="0" y="1465219"/>
        <a:ext cx="8928991" cy="915151"/>
      </dsp:txXfrm>
    </dsp:sp>
    <dsp:sp modelId="{B90AC188-8221-4E9F-BBDD-C945925B80EF}">
      <dsp:nvSpPr>
        <dsp:cNvPr id="0" name=""/>
        <dsp:cNvSpPr/>
      </dsp:nvSpPr>
      <dsp:spPr>
        <a:xfrm>
          <a:off x="0" y="2380371"/>
          <a:ext cx="8928991" cy="0"/>
        </a:xfrm>
        <a:prstGeom prst="line">
          <a:avLst/>
        </a:prstGeom>
        <a:solidFill>
          <a:schemeClr val="accent2">
            <a:shade val="50000"/>
            <a:hueOff val="-217473"/>
            <a:satOff val="-6868"/>
            <a:lumOff val="40160"/>
            <a:alphaOff val="0"/>
          </a:schemeClr>
        </a:solidFill>
        <a:ln w="25400" cap="flat" cmpd="sng" algn="ctr">
          <a:solidFill>
            <a:schemeClr val="accent2">
              <a:shade val="50000"/>
              <a:hueOff val="-217473"/>
              <a:satOff val="-6868"/>
              <a:lumOff val="401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A265CA-B27E-42F6-8CF4-300D1D38675D}">
      <dsp:nvSpPr>
        <dsp:cNvPr id="0" name=""/>
        <dsp:cNvSpPr/>
      </dsp:nvSpPr>
      <dsp:spPr>
        <a:xfrm>
          <a:off x="0" y="2380371"/>
          <a:ext cx="8928991" cy="6852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Решение Игарского городского Совета депутатов «Об утверждении Положения о бюджетном процессе в городе Игарке» от 27.03.2014 № 6-30</a:t>
          </a:r>
          <a:endParaRPr lang="ru-RU" sz="1600" kern="1200" dirty="0"/>
        </a:p>
      </dsp:txBody>
      <dsp:txXfrm>
        <a:off x="0" y="2380371"/>
        <a:ext cx="8928991" cy="685262"/>
      </dsp:txXfrm>
    </dsp:sp>
    <dsp:sp modelId="{3884CAFD-6AE9-43BD-82E2-2B48292EDADC}">
      <dsp:nvSpPr>
        <dsp:cNvPr id="0" name=""/>
        <dsp:cNvSpPr/>
      </dsp:nvSpPr>
      <dsp:spPr>
        <a:xfrm>
          <a:off x="0" y="3065634"/>
          <a:ext cx="8928991" cy="0"/>
        </a:xfrm>
        <a:prstGeom prst="line">
          <a:avLst/>
        </a:prstGeom>
        <a:solidFill>
          <a:schemeClr val="accent2">
            <a:shade val="50000"/>
            <a:hueOff val="-144982"/>
            <a:satOff val="-4579"/>
            <a:lumOff val="26773"/>
            <a:alphaOff val="0"/>
          </a:schemeClr>
        </a:solidFill>
        <a:ln w="25400" cap="flat" cmpd="sng" algn="ctr">
          <a:solidFill>
            <a:schemeClr val="accent2">
              <a:shade val="50000"/>
              <a:hueOff val="-144982"/>
              <a:satOff val="-4579"/>
              <a:lumOff val="267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F5B49F-62B7-4B9D-A714-A3D1D9FA2FE2}">
      <dsp:nvSpPr>
        <dsp:cNvPr id="0" name=""/>
        <dsp:cNvSpPr/>
      </dsp:nvSpPr>
      <dsp:spPr>
        <a:xfrm>
          <a:off x="0" y="3065634"/>
          <a:ext cx="8928991" cy="9256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Постановление Администрации г. Игарки от 24.07.2013 № 237-п «Об утверждении Порядка разработки, утверждения, реализации и проведении оценки эффективности муниципальных программ г. Игарки»</a:t>
          </a:r>
          <a:endParaRPr lang="ru-RU" sz="1600" kern="1200" dirty="0"/>
        </a:p>
      </dsp:txBody>
      <dsp:txXfrm>
        <a:off x="0" y="3065634"/>
        <a:ext cx="8928991" cy="925657"/>
      </dsp:txXfrm>
    </dsp:sp>
    <dsp:sp modelId="{8326F7F2-2884-4330-8200-DE9899D0C06A}">
      <dsp:nvSpPr>
        <dsp:cNvPr id="0" name=""/>
        <dsp:cNvSpPr/>
      </dsp:nvSpPr>
      <dsp:spPr>
        <a:xfrm>
          <a:off x="0" y="3991291"/>
          <a:ext cx="8928991" cy="0"/>
        </a:xfrm>
        <a:prstGeom prst="line">
          <a:avLst/>
        </a:prstGeom>
        <a:solidFill>
          <a:schemeClr val="accent2">
            <a:shade val="50000"/>
            <a:hueOff val="-72491"/>
            <a:satOff val="-2289"/>
            <a:lumOff val="13387"/>
            <a:alphaOff val="0"/>
          </a:schemeClr>
        </a:solidFill>
        <a:ln w="25400" cap="flat" cmpd="sng" algn="ctr">
          <a:solidFill>
            <a:schemeClr val="accent2">
              <a:shade val="50000"/>
              <a:hueOff val="-72491"/>
              <a:satOff val="-2289"/>
              <a:lumOff val="133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47F945-4733-4D60-BC00-D7CD5569EAEC}">
      <dsp:nvSpPr>
        <dsp:cNvPr id="0" name=""/>
        <dsp:cNvSpPr/>
      </dsp:nvSpPr>
      <dsp:spPr>
        <a:xfrm>
          <a:off x="0" y="3991291"/>
          <a:ext cx="8928991" cy="1048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Постановление Администрации г. Игарки от 10.08.2016 № 270-п «Об утверждении Порядка формирования проекта бюджета муниципального образования город Игарка на очередной финансовый год и плановый период» </a:t>
          </a:r>
          <a:endParaRPr lang="ru-RU" sz="1600" kern="1200" dirty="0"/>
        </a:p>
      </dsp:txBody>
      <dsp:txXfrm>
        <a:off x="0" y="3991291"/>
        <a:ext cx="8928991" cy="104847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AFE525-44AD-406F-A443-AA385E637EBF}">
      <dsp:nvSpPr>
        <dsp:cNvPr id="0" name=""/>
        <dsp:cNvSpPr/>
      </dsp:nvSpPr>
      <dsp:spPr>
        <a:xfrm>
          <a:off x="0" y="310402"/>
          <a:ext cx="8944421" cy="75582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Услуги по обслуживанию пассажирского дебаркадера в городе Игарке;</a:t>
          </a:r>
          <a:endParaRPr lang="ru-RU" sz="1900" kern="1200"/>
        </a:p>
      </dsp:txBody>
      <dsp:txXfrm>
        <a:off x="36896" y="347298"/>
        <a:ext cx="8870629" cy="682028"/>
      </dsp:txXfrm>
    </dsp:sp>
    <dsp:sp modelId="{41292E6A-80EE-41D9-B35E-991931944E02}">
      <dsp:nvSpPr>
        <dsp:cNvPr id="0" name=""/>
        <dsp:cNvSpPr/>
      </dsp:nvSpPr>
      <dsp:spPr>
        <a:xfrm>
          <a:off x="0" y="1120942"/>
          <a:ext cx="8944421" cy="75582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-43650"/>
                <a:satOff val="-619"/>
                <a:lumOff val="5326"/>
                <a:alphaOff val="0"/>
                <a:tint val="9000"/>
              </a:schemeClr>
            </a:gs>
            <a:gs pos="100000">
              <a:schemeClr val="accent2">
                <a:shade val="80000"/>
                <a:hueOff val="-43650"/>
                <a:satOff val="-619"/>
                <a:lumOff val="5326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Ремонт объектов уличного освещения дворовой территории жилого дома №3, 2-го микрорайона (детский игровой комплекс "Корвет").</a:t>
          </a:r>
          <a:endParaRPr lang="ru-RU" sz="1900" kern="1200" dirty="0"/>
        </a:p>
      </dsp:txBody>
      <dsp:txXfrm>
        <a:off x="36896" y="1157838"/>
        <a:ext cx="8870629" cy="682028"/>
      </dsp:txXfrm>
    </dsp:sp>
    <dsp:sp modelId="{E9ADE860-3CE6-474E-90A7-F7A8AC6FAA7F}">
      <dsp:nvSpPr>
        <dsp:cNvPr id="0" name=""/>
        <dsp:cNvSpPr/>
      </dsp:nvSpPr>
      <dsp:spPr>
        <a:xfrm>
          <a:off x="0" y="1931482"/>
          <a:ext cx="8944421" cy="75582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-87299"/>
                <a:satOff val="-1238"/>
                <a:lumOff val="10652"/>
                <a:alphaOff val="0"/>
                <a:tint val="9000"/>
              </a:schemeClr>
            </a:gs>
            <a:gs pos="100000">
              <a:schemeClr val="accent2">
                <a:shade val="80000"/>
                <a:hueOff val="-87299"/>
                <a:satOff val="-1238"/>
                <a:lumOff val="10652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Ремонт объектов уличного освещения.</a:t>
          </a:r>
          <a:endParaRPr lang="ru-RU" sz="1900" kern="1200"/>
        </a:p>
      </dsp:txBody>
      <dsp:txXfrm>
        <a:off x="36896" y="1968378"/>
        <a:ext cx="8870629" cy="682028"/>
      </dsp:txXfrm>
    </dsp:sp>
    <dsp:sp modelId="{0295EF46-30BC-4727-BD80-C80B9E6920EB}">
      <dsp:nvSpPr>
        <dsp:cNvPr id="0" name=""/>
        <dsp:cNvSpPr/>
      </dsp:nvSpPr>
      <dsp:spPr>
        <a:xfrm>
          <a:off x="0" y="2742022"/>
          <a:ext cx="8944421" cy="75582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-130949"/>
                <a:satOff val="-1857"/>
                <a:lumOff val="15977"/>
                <a:alphaOff val="0"/>
                <a:tint val="9000"/>
              </a:schemeClr>
            </a:gs>
            <a:gs pos="100000">
              <a:schemeClr val="accent2">
                <a:shade val="80000"/>
                <a:hueOff val="-130949"/>
                <a:satOff val="-1857"/>
                <a:lumOff val="15977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Приобретение и установка автобусных остановок.</a:t>
          </a:r>
          <a:endParaRPr lang="ru-RU" sz="1900" kern="1200"/>
        </a:p>
      </dsp:txBody>
      <dsp:txXfrm>
        <a:off x="36896" y="2778918"/>
        <a:ext cx="8870629" cy="682028"/>
      </dsp:txXfrm>
    </dsp:sp>
    <dsp:sp modelId="{7405D49B-FD24-4E85-8FF2-4ED9B1363772}">
      <dsp:nvSpPr>
        <dsp:cNvPr id="0" name=""/>
        <dsp:cNvSpPr/>
      </dsp:nvSpPr>
      <dsp:spPr>
        <a:xfrm>
          <a:off x="0" y="3552562"/>
          <a:ext cx="8944421" cy="75582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-174598"/>
                <a:satOff val="-2476"/>
                <a:lumOff val="21303"/>
                <a:alphaOff val="0"/>
                <a:tint val="9000"/>
              </a:schemeClr>
            </a:gs>
            <a:gs pos="100000">
              <a:schemeClr val="accent2">
                <a:shade val="80000"/>
                <a:hueOff val="-174598"/>
                <a:satOff val="-2476"/>
                <a:lumOff val="21303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Приобретение и установка детской площадки.</a:t>
          </a:r>
          <a:endParaRPr lang="ru-RU" sz="1900" kern="1200"/>
        </a:p>
      </dsp:txBody>
      <dsp:txXfrm>
        <a:off x="36896" y="3589458"/>
        <a:ext cx="8870629" cy="682028"/>
      </dsp:txXfrm>
    </dsp:sp>
    <dsp:sp modelId="{EDEA987A-7525-4F2C-BB26-8655FF1DE269}">
      <dsp:nvSpPr>
        <dsp:cNvPr id="0" name=""/>
        <dsp:cNvSpPr/>
      </dsp:nvSpPr>
      <dsp:spPr>
        <a:xfrm>
          <a:off x="0" y="4363102"/>
          <a:ext cx="8944421" cy="75582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-218248"/>
                <a:satOff val="-3095"/>
                <a:lumOff val="26629"/>
                <a:alphaOff val="0"/>
                <a:tint val="9000"/>
              </a:schemeClr>
            </a:gs>
            <a:gs pos="100000">
              <a:schemeClr val="accent2">
                <a:shade val="80000"/>
                <a:hueOff val="-218248"/>
                <a:satOff val="-3095"/>
                <a:lumOff val="26629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Ремонт 2-х спортивных площадок на территории прилегающей к зданию по адресу: г. Игарка, 1 микрорайон, дом 19.</a:t>
          </a:r>
          <a:endParaRPr lang="ru-RU" sz="1900" kern="1200"/>
        </a:p>
      </dsp:txBody>
      <dsp:txXfrm>
        <a:off x="36896" y="4399998"/>
        <a:ext cx="8870629" cy="68202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318724-0CEE-48B1-B43E-9FC4F26637C5}">
      <dsp:nvSpPr>
        <dsp:cNvPr id="0" name=""/>
        <dsp:cNvSpPr/>
      </dsp:nvSpPr>
      <dsp:spPr>
        <a:xfrm>
          <a:off x="0" y="7738"/>
          <a:ext cx="3348025" cy="359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ОБЪЕМ ФИНАНСИРОВАНИЯ</a:t>
          </a:r>
          <a:endParaRPr lang="ru-RU" sz="1500" kern="1200" dirty="0"/>
        </a:p>
      </dsp:txBody>
      <dsp:txXfrm>
        <a:off x="17563" y="25301"/>
        <a:ext cx="3312899" cy="324648"/>
      </dsp:txXfrm>
    </dsp:sp>
    <dsp:sp modelId="{787E271F-F486-416E-92DE-CAB7D7CCACF6}">
      <dsp:nvSpPr>
        <dsp:cNvPr id="0" name=""/>
        <dsp:cNvSpPr/>
      </dsp:nvSpPr>
      <dsp:spPr>
        <a:xfrm>
          <a:off x="0" y="410712"/>
          <a:ext cx="3348025" cy="359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2019 году – 6 457,6 тыс. руб.</a:t>
          </a:r>
          <a:endParaRPr lang="ru-RU" sz="1500" kern="1200" dirty="0"/>
        </a:p>
      </dsp:txBody>
      <dsp:txXfrm>
        <a:off x="17563" y="428275"/>
        <a:ext cx="3312899" cy="324648"/>
      </dsp:txXfrm>
    </dsp:sp>
    <dsp:sp modelId="{70FDDBDB-BB0B-46B5-9838-A1EA7426D696}">
      <dsp:nvSpPr>
        <dsp:cNvPr id="0" name=""/>
        <dsp:cNvSpPr/>
      </dsp:nvSpPr>
      <dsp:spPr>
        <a:xfrm>
          <a:off x="0" y="813687"/>
          <a:ext cx="3348025" cy="359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2020 году – 6 457,6  тыс. руб.;</a:t>
          </a:r>
          <a:endParaRPr lang="ru-RU" sz="1500" kern="1200" dirty="0"/>
        </a:p>
      </dsp:txBody>
      <dsp:txXfrm>
        <a:off x="17563" y="831250"/>
        <a:ext cx="3312899" cy="324648"/>
      </dsp:txXfrm>
    </dsp:sp>
    <dsp:sp modelId="{BABEDEC0-270C-4F6B-923A-DE81AC55CFB7}">
      <dsp:nvSpPr>
        <dsp:cNvPr id="0" name=""/>
        <dsp:cNvSpPr/>
      </dsp:nvSpPr>
      <dsp:spPr>
        <a:xfrm>
          <a:off x="0" y="1216662"/>
          <a:ext cx="3348025" cy="359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2021 году – 6 457,6  тыс. руб.</a:t>
          </a:r>
          <a:endParaRPr lang="ru-RU" sz="1500" kern="1200" dirty="0"/>
        </a:p>
      </dsp:txBody>
      <dsp:txXfrm>
        <a:off x="17563" y="1234225"/>
        <a:ext cx="3312899" cy="32464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29A1B1-D507-451D-8498-FF40828B6042}">
      <dsp:nvSpPr>
        <dsp:cNvPr id="0" name=""/>
        <dsp:cNvSpPr/>
      </dsp:nvSpPr>
      <dsp:spPr>
        <a:xfrm>
          <a:off x="0" y="33190"/>
          <a:ext cx="3240360" cy="383760"/>
        </a:xfrm>
        <a:prstGeom prst="roundRect">
          <a:avLst/>
        </a:prstGeom>
        <a:gradFill rotWithShape="0">
          <a:gsLst>
            <a:gs pos="20000">
              <a:schemeClr val="accent4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ОБЪЕМ ФИНАНСИРОВАНИЯ</a:t>
          </a:r>
          <a:endParaRPr lang="ru-RU" sz="1600" kern="1200" dirty="0"/>
        </a:p>
      </dsp:txBody>
      <dsp:txXfrm>
        <a:off x="18734" y="51924"/>
        <a:ext cx="3202892" cy="346292"/>
      </dsp:txXfrm>
    </dsp:sp>
    <dsp:sp modelId="{1124676A-7742-4038-9A37-831782128E39}">
      <dsp:nvSpPr>
        <dsp:cNvPr id="0" name=""/>
        <dsp:cNvSpPr/>
      </dsp:nvSpPr>
      <dsp:spPr>
        <a:xfrm>
          <a:off x="0" y="463030"/>
          <a:ext cx="3240360" cy="383760"/>
        </a:xfrm>
        <a:prstGeom prst="roundRect">
          <a:avLst/>
        </a:prstGeom>
        <a:gradFill rotWithShape="0">
          <a:gsLst>
            <a:gs pos="20000">
              <a:schemeClr val="accent4">
                <a:hueOff val="-285731"/>
                <a:satOff val="19038"/>
                <a:lumOff val="5817"/>
                <a:alphaOff val="0"/>
                <a:tint val="9000"/>
              </a:schemeClr>
            </a:gs>
            <a:gs pos="100000">
              <a:schemeClr val="accent4">
                <a:hueOff val="-285731"/>
                <a:satOff val="19038"/>
                <a:lumOff val="5817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2019 год – 5 588,6 тыс. рублей</a:t>
          </a:r>
          <a:endParaRPr lang="ru-RU" sz="1600" kern="1200" dirty="0"/>
        </a:p>
      </dsp:txBody>
      <dsp:txXfrm>
        <a:off x="18734" y="481764"/>
        <a:ext cx="3202892" cy="346292"/>
      </dsp:txXfrm>
    </dsp:sp>
    <dsp:sp modelId="{D621DD23-8CD1-4202-9D0B-89E573E616BC}">
      <dsp:nvSpPr>
        <dsp:cNvPr id="0" name=""/>
        <dsp:cNvSpPr/>
      </dsp:nvSpPr>
      <dsp:spPr>
        <a:xfrm>
          <a:off x="0" y="892870"/>
          <a:ext cx="3240360" cy="383760"/>
        </a:xfrm>
        <a:prstGeom prst="roundRect">
          <a:avLst/>
        </a:prstGeom>
        <a:gradFill rotWithShape="0">
          <a:gsLst>
            <a:gs pos="20000">
              <a:schemeClr val="accent4">
                <a:hueOff val="-571463"/>
                <a:satOff val="38077"/>
                <a:lumOff val="11634"/>
                <a:alphaOff val="0"/>
                <a:tint val="9000"/>
              </a:schemeClr>
            </a:gs>
            <a:gs pos="100000">
              <a:schemeClr val="accent4">
                <a:hueOff val="-571463"/>
                <a:satOff val="38077"/>
                <a:lumOff val="11634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2020 год – 5 588,6 тыс. рублей</a:t>
          </a:r>
          <a:endParaRPr lang="ru-RU" sz="1600" kern="1200" dirty="0"/>
        </a:p>
      </dsp:txBody>
      <dsp:txXfrm>
        <a:off x="18734" y="911604"/>
        <a:ext cx="3202892" cy="346292"/>
      </dsp:txXfrm>
    </dsp:sp>
    <dsp:sp modelId="{5A2357BA-E233-41C7-83C7-7BC20611576A}">
      <dsp:nvSpPr>
        <dsp:cNvPr id="0" name=""/>
        <dsp:cNvSpPr/>
      </dsp:nvSpPr>
      <dsp:spPr>
        <a:xfrm>
          <a:off x="0" y="1322710"/>
          <a:ext cx="3240360" cy="383760"/>
        </a:xfrm>
        <a:prstGeom prst="roundRect">
          <a:avLst/>
        </a:prstGeom>
        <a:gradFill rotWithShape="0">
          <a:gsLst>
            <a:gs pos="20000">
              <a:schemeClr val="accent4">
                <a:hueOff val="-857194"/>
                <a:satOff val="57115"/>
                <a:lumOff val="17451"/>
                <a:alphaOff val="0"/>
                <a:tint val="9000"/>
              </a:schemeClr>
            </a:gs>
            <a:gs pos="100000">
              <a:schemeClr val="accent4">
                <a:hueOff val="-857194"/>
                <a:satOff val="57115"/>
                <a:lumOff val="17451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2021 год – 5 588,6 тыс. рублей</a:t>
          </a:r>
          <a:endParaRPr lang="ru-RU" sz="1600" kern="1200" dirty="0"/>
        </a:p>
      </dsp:txBody>
      <dsp:txXfrm>
        <a:off x="18734" y="1341444"/>
        <a:ext cx="3202892" cy="34629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D64B41-74B9-4829-BBE7-2B5BBBBE93E4}">
      <dsp:nvSpPr>
        <dsp:cNvPr id="0" name=""/>
        <dsp:cNvSpPr/>
      </dsp:nvSpPr>
      <dsp:spPr>
        <a:xfrm>
          <a:off x="0" y="202058"/>
          <a:ext cx="3043893" cy="359774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ОБЪЕМ ФИНАНСИРОВАНИЯ</a:t>
          </a:r>
          <a:endParaRPr lang="ru-RU" sz="1500" kern="1200" dirty="0"/>
        </a:p>
      </dsp:txBody>
      <dsp:txXfrm>
        <a:off x="17563" y="219621"/>
        <a:ext cx="3008767" cy="324648"/>
      </dsp:txXfrm>
    </dsp:sp>
    <dsp:sp modelId="{16C0F48E-12FA-4608-9000-FB8408B760EA}">
      <dsp:nvSpPr>
        <dsp:cNvPr id="0" name=""/>
        <dsp:cNvSpPr/>
      </dsp:nvSpPr>
      <dsp:spPr>
        <a:xfrm>
          <a:off x="0" y="605033"/>
          <a:ext cx="3043893" cy="359774"/>
        </a:xfrm>
        <a:prstGeom prst="roundRect">
          <a:avLst/>
        </a:prstGeom>
        <a:solidFill>
          <a:schemeClr val="accent2">
            <a:shade val="80000"/>
            <a:hueOff val="-72749"/>
            <a:satOff val="-1032"/>
            <a:lumOff val="8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2019 год – 629,7 тыс. рублей</a:t>
          </a:r>
          <a:endParaRPr lang="ru-RU" sz="1500" kern="1200" dirty="0"/>
        </a:p>
      </dsp:txBody>
      <dsp:txXfrm>
        <a:off x="17563" y="622596"/>
        <a:ext cx="3008767" cy="324648"/>
      </dsp:txXfrm>
    </dsp:sp>
    <dsp:sp modelId="{5A0E5F5D-85F6-44D9-85BC-F918D4A76D14}">
      <dsp:nvSpPr>
        <dsp:cNvPr id="0" name=""/>
        <dsp:cNvSpPr/>
      </dsp:nvSpPr>
      <dsp:spPr>
        <a:xfrm>
          <a:off x="0" y="1008008"/>
          <a:ext cx="3043893" cy="359774"/>
        </a:xfrm>
        <a:prstGeom prst="roundRect">
          <a:avLst/>
        </a:prstGeom>
        <a:solidFill>
          <a:schemeClr val="accent2">
            <a:shade val="80000"/>
            <a:hueOff val="-145499"/>
            <a:satOff val="-2063"/>
            <a:lumOff val="177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2020 год – 0,00  тыс. рублей</a:t>
          </a:r>
          <a:endParaRPr lang="ru-RU" sz="1500" kern="1200" dirty="0"/>
        </a:p>
      </dsp:txBody>
      <dsp:txXfrm>
        <a:off x="17563" y="1025571"/>
        <a:ext cx="3008767" cy="324648"/>
      </dsp:txXfrm>
    </dsp:sp>
    <dsp:sp modelId="{FC33CF97-84E7-4B89-9CDA-774620CCE92C}">
      <dsp:nvSpPr>
        <dsp:cNvPr id="0" name=""/>
        <dsp:cNvSpPr/>
      </dsp:nvSpPr>
      <dsp:spPr>
        <a:xfrm>
          <a:off x="0" y="1410983"/>
          <a:ext cx="3043893" cy="359774"/>
        </a:xfrm>
        <a:prstGeom prst="roundRect">
          <a:avLst/>
        </a:prstGeom>
        <a:solidFill>
          <a:schemeClr val="accent2">
            <a:shade val="80000"/>
            <a:hueOff val="-218248"/>
            <a:satOff val="-3095"/>
            <a:lumOff val="266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2021 год – 0,00 тыс. рублей</a:t>
          </a:r>
          <a:endParaRPr lang="ru-RU" sz="1500" kern="1200" dirty="0"/>
        </a:p>
      </dsp:txBody>
      <dsp:txXfrm>
        <a:off x="17563" y="1428546"/>
        <a:ext cx="3008767" cy="3246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622839-710C-45D7-8956-70FBC323A5C6}">
      <dsp:nvSpPr>
        <dsp:cNvPr id="0" name=""/>
        <dsp:cNvSpPr/>
      </dsp:nvSpPr>
      <dsp:spPr>
        <a:xfrm>
          <a:off x="0" y="129065"/>
          <a:ext cx="3277214" cy="359774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ОБЪЕМ ФИНАНСИРОВАНИЯ</a:t>
          </a:r>
          <a:endParaRPr lang="ru-RU" sz="1500" kern="1200" dirty="0"/>
        </a:p>
      </dsp:txBody>
      <dsp:txXfrm>
        <a:off x="17563" y="146628"/>
        <a:ext cx="3242088" cy="324648"/>
      </dsp:txXfrm>
    </dsp:sp>
    <dsp:sp modelId="{5A79DDB5-A785-4275-8C13-825842545AF5}">
      <dsp:nvSpPr>
        <dsp:cNvPr id="0" name=""/>
        <dsp:cNvSpPr/>
      </dsp:nvSpPr>
      <dsp:spPr>
        <a:xfrm>
          <a:off x="0" y="532040"/>
          <a:ext cx="3277214" cy="359774"/>
        </a:xfrm>
        <a:prstGeom prst="roundRect">
          <a:avLst/>
        </a:prstGeom>
        <a:solidFill>
          <a:schemeClr val="accent6">
            <a:shade val="80000"/>
            <a:hueOff val="13409"/>
            <a:satOff val="-771"/>
            <a:lumOff val="920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2019 году - 103 390,7 тыс. руб.</a:t>
          </a:r>
          <a:endParaRPr lang="ru-RU" sz="1500" kern="1200" dirty="0"/>
        </a:p>
      </dsp:txBody>
      <dsp:txXfrm>
        <a:off x="17563" y="549603"/>
        <a:ext cx="3242088" cy="324648"/>
      </dsp:txXfrm>
    </dsp:sp>
    <dsp:sp modelId="{2ED818CC-23A2-4220-8ED6-E374C6F13648}">
      <dsp:nvSpPr>
        <dsp:cNvPr id="0" name=""/>
        <dsp:cNvSpPr/>
      </dsp:nvSpPr>
      <dsp:spPr>
        <a:xfrm>
          <a:off x="0" y="935014"/>
          <a:ext cx="3277214" cy="359774"/>
        </a:xfrm>
        <a:prstGeom prst="roundRect">
          <a:avLst/>
        </a:prstGeom>
        <a:solidFill>
          <a:schemeClr val="accent6">
            <a:shade val="80000"/>
            <a:hueOff val="26819"/>
            <a:satOff val="-1542"/>
            <a:lumOff val="184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2020 году – 103 390,7 тыс. руб.</a:t>
          </a:r>
          <a:endParaRPr lang="ru-RU" sz="1500" kern="1200" dirty="0"/>
        </a:p>
      </dsp:txBody>
      <dsp:txXfrm>
        <a:off x="17563" y="952577"/>
        <a:ext cx="3242088" cy="324648"/>
      </dsp:txXfrm>
    </dsp:sp>
    <dsp:sp modelId="{A0B0D48B-3781-434D-A3C4-5557946FE042}">
      <dsp:nvSpPr>
        <dsp:cNvPr id="0" name=""/>
        <dsp:cNvSpPr/>
      </dsp:nvSpPr>
      <dsp:spPr>
        <a:xfrm>
          <a:off x="0" y="1337990"/>
          <a:ext cx="3277214" cy="359774"/>
        </a:xfrm>
        <a:prstGeom prst="roundRect">
          <a:avLst/>
        </a:prstGeom>
        <a:solidFill>
          <a:schemeClr val="accent6">
            <a:shade val="80000"/>
            <a:hueOff val="40228"/>
            <a:satOff val="-2313"/>
            <a:lumOff val="276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2021 году – 103 390,7 тыс. руб.</a:t>
          </a:r>
          <a:endParaRPr lang="ru-RU" sz="1500" kern="1200" dirty="0"/>
        </a:p>
      </dsp:txBody>
      <dsp:txXfrm>
        <a:off x="17563" y="1355553"/>
        <a:ext cx="3242088" cy="3246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ADA757-DD83-4244-95BF-A63CFECE821F}">
      <dsp:nvSpPr>
        <dsp:cNvPr id="0" name=""/>
        <dsp:cNvSpPr/>
      </dsp:nvSpPr>
      <dsp:spPr>
        <a:xfrm>
          <a:off x="0" y="36385"/>
          <a:ext cx="3526000" cy="3837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ОБЪЕМ ФИНАНСИРОВАНИЯ</a:t>
          </a:r>
          <a:endParaRPr lang="ru-RU" sz="1600" kern="1200" dirty="0"/>
        </a:p>
      </dsp:txBody>
      <dsp:txXfrm>
        <a:off x="18734" y="55119"/>
        <a:ext cx="3488532" cy="346292"/>
      </dsp:txXfrm>
    </dsp:sp>
    <dsp:sp modelId="{A06BE6B6-ACDC-4F95-86E4-FE435EAB59EA}">
      <dsp:nvSpPr>
        <dsp:cNvPr id="0" name=""/>
        <dsp:cNvSpPr/>
      </dsp:nvSpPr>
      <dsp:spPr>
        <a:xfrm>
          <a:off x="0" y="466225"/>
          <a:ext cx="3526000" cy="3837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2019 – 310,0 тыс. руб.</a:t>
          </a:r>
          <a:endParaRPr lang="ru-RU" sz="1600" kern="1200" dirty="0"/>
        </a:p>
      </dsp:txBody>
      <dsp:txXfrm>
        <a:off x="18734" y="484959"/>
        <a:ext cx="3488532" cy="346292"/>
      </dsp:txXfrm>
    </dsp:sp>
    <dsp:sp modelId="{37EB4805-2F7D-45E2-A21C-139E0FA30F86}">
      <dsp:nvSpPr>
        <dsp:cNvPr id="0" name=""/>
        <dsp:cNvSpPr/>
      </dsp:nvSpPr>
      <dsp:spPr>
        <a:xfrm>
          <a:off x="0" y="896065"/>
          <a:ext cx="3526000" cy="3837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2020 – 310,0 тыс. руб.</a:t>
          </a:r>
          <a:endParaRPr lang="ru-RU" sz="1600" kern="1200" dirty="0"/>
        </a:p>
      </dsp:txBody>
      <dsp:txXfrm>
        <a:off x="18734" y="914799"/>
        <a:ext cx="3488532" cy="346292"/>
      </dsp:txXfrm>
    </dsp:sp>
    <dsp:sp modelId="{E176D61A-C0B9-4E7C-A924-CB89283BD77A}">
      <dsp:nvSpPr>
        <dsp:cNvPr id="0" name=""/>
        <dsp:cNvSpPr/>
      </dsp:nvSpPr>
      <dsp:spPr>
        <a:xfrm>
          <a:off x="0" y="1325905"/>
          <a:ext cx="3526000" cy="3837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2021 – 310,0 тыс. руб.</a:t>
          </a:r>
          <a:endParaRPr lang="ru-RU" sz="1600" kern="1200" dirty="0"/>
        </a:p>
      </dsp:txBody>
      <dsp:txXfrm>
        <a:off x="18734" y="1344639"/>
        <a:ext cx="3488532" cy="3462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E824A4-C35C-4706-A717-00CD50B8D712}">
      <dsp:nvSpPr>
        <dsp:cNvPr id="0" name=""/>
        <dsp:cNvSpPr/>
      </dsp:nvSpPr>
      <dsp:spPr>
        <a:xfrm>
          <a:off x="0" y="122613"/>
          <a:ext cx="3586258" cy="455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ОБЪЕМ ФИНАНСИРОВАНИЯ</a:t>
          </a:r>
          <a:endParaRPr lang="ru-RU" sz="1900" kern="1200" dirty="0"/>
        </a:p>
      </dsp:txBody>
      <dsp:txXfrm>
        <a:off x="22246" y="144859"/>
        <a:ext cx="3541766" cy="411222"/>
      </dsp:txXfrm>
    </dsp:sp>
    <dsp:sp modelId="{ACBA9E30-FAAA-40D0-A605-61D0806E526D}">
      <dsp:nvSpPr>
        <dsp:cNvPr id="0" name=""/>
        <dsp:cNvSpPr/>
      </dsp:nvSpPr>
      <dsp:spPr>
        <a:xfrm>
          <a:off x="0" y="633049"/>
          <a:ext cx="3586258" cy="455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2019 год – 10,0 тыс. рублей</a:t>
          </a:r>
          <a:endParaRPr lang="ru-RU" sz="1900" kern="1200" dirty="0"/>
        </a:p>
      </dsp:txBody>
      <dsp:txXfrm>
        <a:off x="22246" y="655295"/>
        <a:ext cx="3541766" cy="411222"/>
      </dsp:txXfrm>
    </dsp:sp>
    <dsp:sp modelId="{F879C348-3A64-4254-BE65-C157EF8F1A17}">
      <dsp:nvSpPr>
        <dsp:cNvPr id="0" name=""/>
        <dsp:cNvSpPr/>
      </dsp:nvSpPr>
      <dsp:spPr>
        <a:xfrm>
          <a:off x="0" y="1143483"/>
          <a:ext cx="3586258" cy="455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2020 год – 10,0 тыс. рублей</a:t>
          </a:r>
          <a:endParaRPr lang="ru-RU" sz="1900" kern="1200" dirty="0"/>
        </a:p>
      </dsp:txBody>
      <dsp:txXfrm>
        <a:off x="22246" y="1165729"/>
        <a:ext cx="3541766" cy="411222"/>
      </dsp:txXfrm>
    </dsp:sp>
    <dsp:sp modelId="{EEC3800C-5201-4350-A6EA-E3C7F926C182}">
      <dsp:nvSpPr>
        <dsp:cNvPr id="0" name=""/>
        <dsp:cNvSpPr/>
      </dsp:nvSpPr>
      <dsp:spPr>
        <a:xfrm>
          <a:off x="0" y="1653919"/>
          <a:ext cx="3586258" cy="455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2021 год – 10,0 тыс. рублей</a:t>
          </a:r>
          <a:endParaRPr lang="ru-RU" sz="1900" kern="1200" dirty="0"/>
        </a:p>
      </dsp:txBody>
      <dsp:txXfrm>
        <a:off x="22246" y="1676165"/>
        <a:ext cx="3541766" cy="4112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081F3A-E0A1-4D7A-8E84-11E50E2799F8}">
      <dsp:nvSpPr>
        <dsp:cNvPr id="0" name=""/>
        <dsp:cNvSpPr/>
      </dsp:nvSpPr>
      <dsp:spPr>
        <a:xfrm>
          <a:off x="0" y="102058"/>
          <a:ext cx="3384376" cy="3597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ОБЪЕМ ФИНАНСИРОВАНИЯ</a:t>
          </a:r>
          <a:endParaRPr lang="ru-RU" sz="1500" kern="1200" dirty="0"/>
        </a:p>
      </dsp:txBody>
      <dsp:txXfrm>
        <a:off x="17563" y="119621"/>
        <a:ext cx="3349250" cy="324648"/>
      </dsp:txXfrm>
    </dsp:sp>
    <dsp:sp modelId="{3D37C245-EBF4-420F-BD22-20D6ED2BE116}">
      <dsp:nvSpPr>
        <dsp:cNvPr id="0" name=""/>
        <dsp:cNvSpPr/>
      </dsp:nvSpPr>
      <dsp:spPr>
        <a:xfrm>
          <a:off x="0" y="505033"/>
          <a:ext cx="3384376" cy="3597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2019 году –  15 420,6 тыс. руб.;</a:t>
          </a:r>
          <a:endParaRPr lang="ru-RU" sz="1500" kern="1200" dirty="0"/>
        </a:p>
      </dsp:txBody>
      <dsp:txXfrm>
        <a:off x="17563" y="522596"/>
        <a:ext cx="3349250" cy="324648"/>
      </dsp:txXfrm>
    </dsp:sp>
    <dsp:sp modelId="{63CB44BC-0D8D-483A-B093-0A9160B0E2FA}">
      <dsp:nvSpPr>
        <dsp:cNvPr id="0" name=""/>
        <dsp:cNvSpPr/>
      </dsp:nvSpPr>
      <dsp:spPr>
        <a:xfrm>
          <a:off x="0" y="908007"/>
          <a:ext cx="3384376" cy="3597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2020 году – 15 420,6 тыс. руб.;</a:t>
          </a:r>
          <a:endParaRPr lang="ru-RU" sz="1500" kern="1200" dirty="0"/>
        </a:p>
      </dsp:txBody>
      <dsp:txXfrm>
        <a:off x="17563" y="925570"/>
        <a:ext cx="3349250" cy="324648"/>
      </dsp:txXfrm>
    </dsp:sp>
    <dsp:sp modelId="{17F51F1F-F0DD-4530-9E2B-558E97192250}">
      <dsp:nvSpPr>
        <dsp:cNvPr id="0" name=""/>
        <dsp:cNvSpPr/>
      </dsp:nvSpPr>
      <dsp:spPr>
        <a:xfrm>
          <a:off x="0" y="1310983"/>
          <a:ext cx="3384376" cy="3597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2021 году – 15 420,6 тыс. руб.</a:t>
          </a:r>
          <a:endParaRPr lang="ru-RU" sz="1500" kern="1200" dirty="0"/>
        </a:p>
      </dsp:txBody>
      <dsp:txXfrm>
        <a:off x="17563" y="1328546"/>
        <a:ext cx="3349250" cy="32464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8E9F4E-FA1A-4406-A296-E562A4019791}">
      <dsp:nvSpPr>
        <dsp:cNvPr id="0" name=""/>
        <dsp:cNvSpPr/>
      </dsp:nvSpPr>
      <dsp:spPr>
        <a:xfrm>
          <a:off x="0" y="33766"/>
          <a:ext cx="3613400" cy="407745"/>
        </a:xfrm>
        <a:prstGeom prst="round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ОБЪЕМ ФИНАНСИРОВАНИЯ</a:t>
          </a:r>
          <a:endParaRPr lang="ru-RU" sz="1700" kern="1200" dirty="0"/>
        </a:p>
      </dsp:txBody>
      <dsp:txXfrm>
        <a:off x="19904" y="53670"/>
        <a:ext cx="3573592" cy="367937"/>
      </dsp:txXfrm>
    </dsp:sp>
    <dsp:sp modelId="{E2C8EE1E-1B09-4F3A-BC38-22981120E4A0}">
      <dsp:nvSpPr>
        <dsp:cNvPr id="0" name=""/>
        <dsp:cNvSpPr/>
      </dsp:nvSpPr>
      <dsp:spPr>
        <a:xfrm>
          <a:off x="0" y="490472"/>
          <a:ext cx="3613400" cy="407745"/>
        </a:xfrm>
        <a:prstGeom prst="round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в 2019 году –  1 409,6 тыс. руб.;</a:t>
          </a:r>
          <a:endParaRPr lang="ru-RU" sz="1700" kern="1200" dirty="0"/>
        </a:p>
      </dsp:txBody>
      <dsp:txXfrm>
        <a:off x="19904" y="510376"/>
        <a:ext cx="3573592" cy="367937"/>
      </dsp:txXfrm>
    </dsp:sp>
    <dsp:sp modelId="{079FB500-E170-4CF7-9E3C-EC6B31527656}">
      <dsp:nvSpPr>
        <dsp:cNvPr id="0" name=""/>
        <dsp:cNvSpPr/>
      </dsp:nvSpPr>
      <dsp:spPr>
        <a:xfrm>
          <a:off x="0" y="947177"/>
          <a:ext cx="3613400" cy="407745"/>
        </a:xfrm>
        <a:prstGeom prst="round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в 2020 году - 1 409,6 тыс. руб.;</a:t>
          </a:r>
          <a:endParaRPr lang="ru-RU" sz="1700" kern="1200" dirty="0"/>
        </a:p>
      </dsp:txBody>
      <dsp:txXfrm>
        <a:off x="19904" y="967081"/>
        <a:ext cx="3573592" cy="367937"/>
      </dsp:txXfrm>
    </dsp:sp>
    <dsp:sp modelId="{F5F51B54-C731-4F9E-8BEA-216BEC74E53A}">
      <dsp:nvSpPr>
        <dsp:cNvPr id="0" name=""/>
        <dsp:cNvSpPr/>
      </dsp:nvSpPr>
      <dsp:spPr>
        <a:xfrm>
          <a:off x="0" y="1403882"/>
          <a:ext cx="3613400" cy="407745"/>
        </a:xfrm>
        <a:prstGeom prst="round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в 2021 году - 1 409,6 тыс. руб.</a:t>
          </a:r>
          <a:endParaRPr lang="ru-RU" sz="1700" kern="1200" dirty="0"/>
        </a:p>
      </dsp:txBody>
      <dsp:txXfrm>
        <a:off x="19904" y="1423786"/>
        <a:ext cx="3573592" cy="36793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0EC3D-9E37-4421-BB54-EFB7265A75C2}">
      <dsp:nvSpPr>
        <dsp:cNvPr id="0" name=""/>
        <dsp:cNvSpPr/>
      </dsp:nvSpPr>
      <dsp:spPr>
        <a:xfrm>
          <a:off x="0" y="40346"/>
          <a:ext cx="4392488" cy="5036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ОБЪЕМ ФИНАНСИРОВАНИЯ</a:t>
          </a:r>
          <a:endParaRPr lang="ru-RU" sz="2100" kern="1200" dirty="0"/>
        </a:p>
      </dsp:txBody>
      <dsp:txXfrm>
        <a:off x="24588" y="64934"/>
        <a:ext cx="4343312" cy="454509"/>
      </dsp:txXfrm>
    </dsp:sp>
    <dsp:sp modelId="{7BD3CADC-6024-4679-915B-54D56B38A085}">
      <dsp:nvSpPr>
        <dsp:cNvPr id="0" name=""/>
        <dsp:cNvSpPr/>
      </dsp:nvSpPr>
      <dsp:spPr>
        <a:xfrm>
          <a:off x="0" y="604510"/>
          <a:ext cx="4392488" cy="5036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2019 – 100 тыс. руб.              </a:t>
          </a:r>
          <a:endParaRPr lang="ru-RU" sz="2100" kern="1200" dirty="0"/>
        </a:p>
      </dsp:txBody>
      <dsp:txXfrm>
        <a:off x="24588" y="629098"/>
        <a:ext cx="4343312" cy="454509"/>
      </dsp:txXfrm>
    </dsp:sp>
    <dsp:sp modelId="{9FC8DEC5-EC41-4B0E-8245-31DCEA48031C}">
      <dsp:nvSpPr>
        <dsp:cNvPr id="0" name=""/>
        <dsp:cNvSpPr/>
      </dsp:nvSpPr>
      <dsp:spPr>
        <a:xfrm>
          <a:off x="0" y="1168676"/>
          <a:ext cx="4392488" cy="5036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2020 – 100 тыс. руб.</a:t>
          </a:r>
          <a:endParaRPr lang="ru-RU" sz="2100" kern="1200" dirty="0"/>
        </a:p>
      </dsp:txBody>
      <dsp:txXfrm>
        <a:off x="24588" y="1193264"/>
        <a:ext cx="4343312" cy="454509"/>
      </dsp:txXfrm>
    </dsp:sp>
    <dsp:sp modelId="{386F8F30-8504-445C-918F-C640B8E5A313}">
      <dsp:nvSpPr>
        <dsp:cNvPr id="0" name=""/>
        <dsp:cNvSpPr/>
      </dsp:nvSpPr>
      <dsp:spPr>
        <a:xfrm>
          <a:off x="0" y="1732840"/>
          <a:ext cx="4392488" cy="5036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2021 –100 тыс. руб.</a:t>
          </a:r>
          <a:endParaRPr lang="ru-RU" sz="2100" kern="1200" dirty="0"/>
        </a:p>
      </dsp:txBody>
      <dsp:txXfrm>
        <a:off x="24588" y="1757428"/>
        <a:ext cx="4343312" cy="45450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79004-BB84-4452-9599-141F6C487FF3}">
      <dsp:nvSpPr>
        <dsp:cNvPr id="0" name=""/>
        <dsp:cNvSpPr/>
      </dsp:nvSpPr>
      <dsp:spPr>
        <a:xfrm>
          <a:off x="0" y="5534339"/>
          <a:ext cx="8766793" cy="9079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Мероприятие 5</a:t>
          </a:r>
          <a:r>
            <a:rPr lang="ru-RU" sz="1600" kern="1200" dirty="0" smtClean="0"/>
            <a:t>. Предоставление субсидий вновь созданным субъектам малого предпринимательства на возмещение части расходов, связанных с приобретением и созданием основных средств и началом коммерческой деятельности </a:t>
          </a:r>
          <a:endParaRPr lang="ru-RU" sz="1600" kern="1200" dirty="0"/>
        </a:p>
      </dsp:txBody>
      <dsp:txXfrm>
        <a:off x="0" y="5534339"/>
        <a:ext cx="8766793" cy="907954"/>
      </dsp:txXfrm>
    </dsp:sp>
    <dsp:sp modelId="{4A87EE79-E879-4A6F-B15B-1AE689053030}">
      <dsp:nvSpPr>
        <dsp:cNvPr id="0" name=""/>
        <dsp:cNvSpPr/>
      </dsp:nvSpPr>
      <dsp:spPr>
        <a:xfrm rot="10800000">
          <a:off x="0" y="4151524"/>
          <a:ext cx="8766793" cy="13964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Мероприятие 4</a:t>
          </a:r>
          <a:r>
            <a:rPr lang="ru-RU" sz="1500" kern="1200" dirty="0" smtClean="0"/>
            <a:t>. Выход в эфир телевизионных программ о субъектах малого и среднего предпринимательства</a:t>
          </a:r>
          <a:endParaRPr lang="ru-RU" sz="1500" kern="1200" dirty="0"/>
        </a:p>
      </dsp:txBody>
      <dsp:txXfrm rot="10800000">
        <a:off x="0" y="4151524"/>
        <a:ext cx="8766793" cy="907360"/>
      </dsp:txXfrm>
    </dsp:sp>
    <dsp:sp modelId="{20C351B0-4785-4C4D-859E-B0989C95CD80}">
      <dsp:nvSpPr>
        <dsp:cNvPr id="0" name=""/>
        <dsp:cNvSpPr/>
      </dsp:nvSpPr>
      <dsp:spPr>
        <a:xfrm rot="10800000">
          <a:off x="0" y="2768710"/>
          <a:ext cx="8766793" cy="13964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Мероприятие 3</a:t>
          </a:r>
          <a:r>
            <a:rPr lang="ru-RU" sz="1500" kern="1200" dirty="0" smtClean="0"/>
            <a:t>. Публикация информации о деятельности субъектов малого и среднего предпринимательства</a:t>
          </a:r>
          <a:endParaRPr lang="ru-RU" sz="1500" kern="1200" dirty="0"/>
        </a:p>
      </dsp:txBody>
      <dsp:txXfrm rot="10800000">
        <a:off x="0" y="2768710"/>
        <a:ext cx="8766793" cy="907360"/>
      </dsp:txXfrm>
    </dsp:sp>
    <dsp:sp modelId="{7743705E-AD0D-4E5C-ACA6-7A41F72299BC}">
      <dsp:nvSpPr>
        <dsp:cNvPr id="0" name=""/>
        <dsp:cNvSpPr/>
      </dsp:nvSpPr>
      <dsp:spPr>
        <a:xfrm rot="10800000">
          <a:off x="0" y="1385895"/>
          <a:ext cx="8766793" cy="13964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Мероприятие 2</a:t>
          </a:r>
          <a:r>
            <a:rPr lang="ru-RU" sz="1500" kern="1200" dirty="0" smtClean="0"/>
            <a:t>. Оказание методической поддержки субъектам малого и среднего предпринимательства</a:t>
          </a:r>
          <a:endParaRPr lang="ru-RU" sz="1500" kern="1200" dirty="0"/>
        </a:p>
      </dsp:txBody>
      <dsp:txXfrm rot="10800000">
        <a:off x="0" y="1385895"/>
        <a:ext cx="8766793" cy="907360"/>
      </dsp:txXfrm>
    </dsp:sp>
    <dsp:sp modelId="{9B702E66-0D66-44D4-92D9-3E3C06580A93}">
      <dsp:nvSpPr>
        <dsp:cNvPr id="0" name=""/>
        <dsp:cNvSpPr/>
      </dsp:nvSpPr>
      <dsp:spPr>
        <a:xfrm rot="10800000">
          <a:off x="0" y="0"/>
          <a:ext cx="8766793" cy="13964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Мероприятие 1</a:t>
          </a:r>
          <a:r>
            <a:rPr lang="ru-RU" sz="1500" kern="1200" dirty="0" smtClean="0"/>
            <a:t>. Оказание консультационной, информационной поддержки субъектам малого и среднего предпринимательства</a:t>
          </a:r>
          <a:endParaRPr lang="ru-RU" sz="1500" kern="1200" dirty="0"/>
        </a:p>
      </dsp:txBody>
      <dsp:txXfrm rot="10800000">
        <a:off x="0" y="0"/>
        <a:ext cx="8766793" cy="90736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083E8A-3A4C-41B5-8608-14B2557A4FEB}">
      <dsp:nvSpPr>
        <dsp:cNvPr id="0" name=""/>
        <dsp:cNvSpPr/>
      </dsp:nvSpPr>
      <dsp:spPr>
        <a:xfrm>
          <a:off x="0" y="96908"/>
          <a:ext cx="8944421" cy="67626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Содержание городских памятников, площадей и мест массового отдыха населения;</a:t>
          </a:r>
          <a:endParaRPr lang="ru-RU" sz="1700" kern="1200"/>
        </a:p>
      </dsp:txBody>
      <dsp:txXfrm>
        <a:off x="33012" y="129920"/>
        <a:ext cx="8878397" cy="610236"/>
      </dsp:txXfrm>
    </dsp:sp>
    <dsp:sp modelId="{8F1D1034-CE39-401A-9DFA-B7A93D599952}">
      <dsp:nvSpPr>
        <dsp:cNvPr id="0" name=""/>
        <dsp:cNvSpPr/>
      </dsp:nvSpPr>
      <dsp:spPr>
        <a:xfrm>
          <a:off x="0" y="822128"/>
          <a:ext cx="8944421" cy="67626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-27281"/>
                <a:satOff val="-387"/>
                <a:lumOff val="3329"/>
                <a:alphaOff val="0"/>
                <a:tint val="9000"/>
              </a:schemeClr>
            </a:gs>
            <a:gs pos="100000">
              <a:schemeClr val="accent2">
                <a:shade val="80000"/>
                <a:hueOff val="-27281"/>
                <a:satOff val="-387"/>
                <a:lumOff val="3329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Содержание автобусных остановок;</a:t>
          </a:r>
          <a:endParaRPr lang="ru-RU" sz="1700" kern="1200"/>
        </a:p>
      </dsp:txBody>
      <dsp:txXfrm>
        <a:off x="33012" y="855140"/>
        <a:ext cx="8878397" cy="610236"/>
      </dsp:txXfrm>
    </dsp:sp>
    <dsp:sp modelId="{10BDA3FF-5B87-4561-8FCC-AFD34788E194}">
      <dsp:nvSpPr>
        <dsp:cNvPr id="0" name=""/>
        <dsp:cNvSpPr/>
      </dsp:nvSpPr>
      <dsp:spPr>
        <a:xfrm>
          <a:off x="0" y="1547348"/>
          <a:ext cx="8944421" cy="67626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-54562"/>
                <a:satOff val="-774"/>
                <a:lumOff val="6657"/>
                <a:alphaOff val="0"/>
                <a:tint val="9000"/>
              </a:schemeClr>
            </a:gs>
            <a:gs pos="100000">
              <a:schemeClr val="accent2">
                <a:shade val="80000"/>
                <a:hueOff val="-54562"/>
                <a:satOff val="-774"/>
                <a:lumOff val="6657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Содержание объектов уличного освещения города;</a:t>
          </a:r>
          <a:endParaRPr lang="ru-RU" sz="1700" kern="1200"/>
        </a:p>
      </dsp:txBody>
      <dsp:txXfrm>
        <a:off x="33012" y="1580360"/>
        <a:ext cx="8878397" cy="610236"/>
      </dsp:txXfrm>
    </dsp:sp>
    <dsp:sp modelId="{DA4F541E-5E64-4B8A-9EA9-F7B5B2E7FDFC}">
      <dsp:nvSpPr>
        <dsp:cNvPr id="0" name=""/>
        <dsp:cNvSpPr/>
      </dsp:nvSpPr>
      <dsp:spPr>
        <a:xfrm>
          <a:off x="0" y="2272568"/>
          <a:ext cx="8944421" cy="67626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-81843"/>
                <a:satOff val="-1161"/>
                <a:lumOff val="9986"/>
                <a:alphaOff val="0"/>
                <a:tint val="9000"/>
              </a:schemeClr>
            </a:gs>
            <a:gs pos="100000">
              <a:schemeClr val="accent2">
                <a:shade val="80000"/>
                <a:hueOff val="-81843"/>
                <a:satOff val="-1161"/>
                <a:lumOff val="9986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Содержанию и ремонт объектов малых архитектурных форм;</a:t>
          </a:r>
          <a:endParaRPr lang="ru-RU" sz="1700" kern="1200"/>
        </a:p>
      </dsp:txBody>
      <dsp:txXfrm>
        <a:off x="33012" y="2305580"/>
        <a:ext cx="8878397" cy="610236"/>
      </dsp:txXfrm>
    </dsp:sp>
    <dsp:sp modelId="{4FB999FE-5F78-401F-BAB4-3AF727CD9DD3}">
      <dsp:nvSpPr>
        <dsp:cNvPr id="0" name=""/>
        <dsp:cNvSpPr/>
      </dsp:nvSpPr>
      <dsp:spPr>
        <a:xfrm>
          <a:off x="0" y="2997788"/>
          <a:ext cx="8944421" cy="67626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-109124"/>
                <a:satOff val="-1548"/>
                <a:lumOff val="13315"/>
                <a:alphaOff val="0"/>
                <a:tint val="9000"/>
              </a:schemeClr>
            </a:gs>
            <a:gs pos="100000">
              <a:schemeClr val="accent2">
                <a:shade val="80000"/>
                <a:hueOff val="-109124"/>
                <a:satOff val="-1548"/>
                <a:lumOff val="13315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Содержание мест захоронений (городского кладбища) ;</a:t>
          </a:r>
          <a:endParaRPr lang="ru-RU" sz="1700" kern="1200"/>
        </a:p>
      </dsp:txBody>
      <dsp:txXfrm>
        <a:off x="33012" y="3030800"/>
        <a:ext cx="8878397" cy="610236"/>
      </dsp:txXfrm>
    </dsp:sp>
    <dsp:sp modelId="{ED1AD6A2-55C8-42F5-BED1-8136E5DD487E}">
      <dsp:nvSpPr>
        <dsp:cNvPr id="0" name=""/>
        <dsp:cNvSpPr/>
      </dsp:nvSpPr>
      <dsp:spPr>
        <a:xfrm>
          <a:off x="0" y="3723008"/>
          <a:ext cx="8944421" cy="67626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-136405"/>
                <a:satOff val="-1934"/>
                <a:lumOff val="16643"/>
                <a:alphaOff val="0"/>
                <a:tint val="9000"/>
              </a:schemeClr>
            </a:gs>
            <a:gs pos="100000">
              <a:schemeClr val="accent2">
                <a:shade val="80000"/>
                <a:hueOff val="-136405"/>
                <a:satOff val="-1934"/>
                <a:lumOff val="16643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Обустройство и содержание пешеходной переправы между городом и островом «Игарский» в весенний и осенний период;</a:t>
          </a:r>
          <a:endParaRPr lang="ru-RU" sz="1700" kern="1200"/>
        </a:p>
      </dsp:txBody>
      <dsp:txXfrm>
        <a:off x="33012" y="3756020"/>
        <a:ext cx="8878397" cy="610236"/>
      </dsp:txXfrm>
    </dsp:sp>
    <dsp:sp modelId="{82B386CD-7161-4F9B-978E-B7EDB928C544}">
      <dsp:nvSpPr>
        <dsp:cNvPr id="0" name=""/>
        <dsp:cNvSpPr/>
      </dsp:nvSpPr>
      <dsp:spPr>
        <a:xfrm>
          <a:off x="0" y="4448228"/>
          <a:ext cx="8944421" cy="67626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-163686"/>
                <a:satOff val="-2321"/>
                <a:lumOff val="19972"/>
                <a:alphaOff val="0"/>
                <a:tint val="9000"/>
              </a:schemeClr>
            </a:gs>
            <a:gs pos="100000">
              <a:schemeClr val="accent2">
                <a:shade val="80000"/>
                <a:hueOff val="-163686"/>
                <a:satOff val="-2321"/>
                <a:lumOff val="19972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Монтаж и демонтаж новогодней елки;</a:t>
          </a:r>
          <a:endParaRPr lang="ru-RU" sz="1700" kern="1200"/>
        </a:p>
      </dsp:txBody>
      <dsp:txXfrm>
        <a:off x="33012" y="4481240"/>
        <a:ext cx="8878397" cy="610236"/>
      </dsp:txXfrm>
    </dsp:sp>
    <dsp:sp modelId="{744403E0-7617-4D8A-A117-331C208394E7}">
      <dsp:nvSpPr>
        <dsp:cNvPr id="0" name=""/>
        <dsp:cNvSpPr/>
      </dsp:nvSpPr>
      <dsp:spPr>
        <a:xfrm>
          <a:off x="0" y="5173448"/>
          <a:ext cx="8944421" cy="67626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-190967"/>
                <a:satOff val="-2708"/>
                <a:lumOff val="23300"/>
                <a:alphaOff val="0"/>
                <a:tint val="9000"/>
              </a:schemeClr>
            </a:gs>
            <a:gs pos="100000">
              <a:schemeClr val="accent2">
                <a:shade val="80000"/>
                <a:hueOff val="-190967"/>
                <a:satOff val="-2708"/>
                <a:lumOff val="2330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Обустройство снежного городка;</a:t>
          </a:r>
          <a:endParaRPr lang="ru-RU" sz="1700" kern="1200"/>
        </a:p>
      </dsp:txBody>
      <dsp:txXfrm>
        <a:off x="33012" y="5206460"/>
        <a:ext cx="8878397" cy="610236"/>
      </dsp:txXfrm>
    </dsp:sp>
    <dsp:sp modelId="{8A99A976-570C-41F4-AF58-E08955984AC9}">
      <dsp:nvSpPr>
        <dsp:cNvPr id="0" name=""/>
        <dsp:cNvSpPr/>
      </dsp:nvSpPr>
      <dsp:spPr>
        <a:xfrm>
          <a:off x="0" y="5898668"/>
          <a:ext cx="8944421" cy="676260"/>
        </a:xfrm>
        <a:prstGeom prst="roundRect">
          <a:avLst/>
        </a:prstGeom>
        <a:gradFill rotWithShape="0">
          <a:gsLst>
            <a:gs pos="20000">
              <a:schemeClr val="accent2">
                <a:shade val="80000"/>
                <a:hueOff val="-218248"/>
                <a:satOff val="-3095"/>
                <a:lumOff val="26629"/>
                <a:alphaOff val="0"/>
                <a:tint val="9000"/>
              </a:schemeClr>
            </a:gs>
            <a:gs pos="100000">
              <a:schemeClr val="accent2">
                <a:shade val="80000"/>
                <a:hueOff val="-218248"/>
                <a:satOff val="-3095"/>
                <a:lumOff val="26629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Электромонтаж новогодней </a:t>
          </a:r>
          <a:r>
            <a:rPr lang="ru-RU" sz="1700" kern="1200" dirty="0" smtClean="0"/>
            <a:t>иллюминации</a:t>
          </a:r>
          <a:r>
            <a:rPr lang="ru-RU" sz="1700" kern="1200" dirty="0" smtClean="0"/>
            <a:t>;</a:t>
          </a:r>
          <a:endParaRPr lang="ru-RU" sz="1700" kern="1200" dirty="0"/>
        </a:p>
      </dsp:txBody>
      <dsp:txXfrm>
        <a:off x="33012" y="5931680"/>
        <a:ext cx="8878397" cy="6102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03B9C83-BC75-4C9B-8E5E-A644F7879243}" type="datetimeFigureOut">
              <a:rPr lang="ru-RU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71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71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8AC06E3-5F17-40AD-8C05-D0B636465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75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332"/>
          </a:xfrm>
          <a:prstGeom prst="rect">
            <a:avLst/>
          </a:prstGeom>
        </p:spPr>
        <p:txBody>
          <a:bodyPr vert="horz" lIns="91319" tIns="45660" rIns="91319" bIns="4566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332"/>
          </a:xfrm>
          <a:prstGeom prst="rect">
            <a:avLst/>
          </a:prstGeom>
        </p:spPr>
        <p:txBody>
          <a:bodyPr vert="horz" lIns="91319" tIns="45660" rIns="91319" bIns="4566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F366F59-A769-43C9-A86C-62CBC04DA298}" type="datetimeFigureOut">
              <a:rPr lang="ru-RU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9" tIns="45660" rIns="91319" bIns="4566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5951"/>
            <a:ext cx="5438775" cy="4466987"/>
          </a:xfrm>
          <a:prstGeom prst="rect">
            <a:avLst/>
          </a:prstGeom>
        </p:spPr>
        <p:txBody>
          <a:bodyPr vert="horz" wrap="square" lIns="91319" tIns="45660" rIns="91319" bIns="4566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711"/>
            <a:ext cx="2946400" cy="496332"/>
          </a:xfrm>
          <a:prstGeom prst="rect">
            <a:avLst/>
          </a:prstGeom>
        </p:spPr>
        <p:txBody>
          <a:bodyPr vert="horz" lIns="91319" tIns="45660" rIns="91319" bIns="4566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711"/>
            <a:ext cx="2946400" cy="496332"/>
          </a:xfrm>
          <a:prstGeom prst="rect">
            <a:avLst/>
          </a:prstGeom>
        </p:spPr>
        <p:txBody>
          <a:bodyPr vert="horz" lIns="91319" tIns="45660" rIns="91319" bIns="4566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BA96DBD-079C-4896-950D-7D0D0FBCD0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9509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 txBox="1">
            <a:spLocks noGrp="1" noChangeArrowheads="1"/>
          </p:cNvSpPr>
          <p:nvPr/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5F7DD18-005D-4619-8EC8-3EBD413D8CF4}" type="slidenum">
              <a:rPr lang="ru-RU" sz="1200"/>
              <a:pPr algn="r"/>
              <a:t>1</a:t>
            </a:fld>
            <a:endParaRPr lang="ru-RU" sz="1200" dirty="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60937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91440" tIns="45720" rIns="91440" bIns="45720"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75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3DBE84-8F55-4A6D-93BB-B6B51E5A3AF7}" type="slidenum">
              <a:rPr lang="ru-RU" smtClean="0">
                <a:cs typeface="Arial" charset="0"/>
              </a:rPr>
              <a:pPr/>
              <a:t>34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75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3DBE84-8F55-4A6D-93BB-B6B51E5A3AF7}" type="slidenum">
              <a:rPr lang="ru-RU" smtClean="0">
                <a:cs typeface="Arial" charset="0"/>
              </a:rPr>
              <a:pPr/>
              <a:t>35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6E12EE-CFBB-47ED-A958-2D1AA0B1DBAC}" type="slidenum">
              <a:rPr lang="ru-RU" smtClean="0">
                <a:solidFill>
                  <a:srgbClr val="000000"/>
                </a:solidFill>
                <a:cs typeface="Arial" charset="0"/>
              </a:rPr>
              <a:pPr/>
              <a:t>20</a:t>
            </a:fld>
            <a:endParaRPr lang="ru-RU" dirty="0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98E53E-6322-4F14-AE32-0DF6C5064799}" type="slidenum">
              <a:rPr lang="ru-RU" smtClean="0">
                <a:cs typeface="Arial" charset="0"/>
              </a:rPr>
              <a:pPr/>
              <a:t>22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34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C29B49-DD7A-495B-B889-37CCE405EFFA}" type="slidenum">
              <a:rPr lang="ru-RU" smtClean="0">
                <a:cs typeface="Arial" charset="0"/>
              </a:rPr>
              <a:pPr/>
              <a:t>23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460679-92D6-4C29-91B5-B5EA9756C558}" type="slidenum">
              <a:rPr lang="ru-RU" smtClean="0">
                <a:cs typeface="Arial" charset="0"/>
              </a:rPr>
              <a:pPr/>
              <a:t>25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55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2CC8C9-1B7F-46EB-97F2-613F26B7894F}" type="slidenum">
              <a:rPr lang="ru-RU" smtClean="0">
                <a:cs typeface="Arial" charset="0"/>
              </a:rPr>
              <a:pPr/>
              <a:t>27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573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17EA02-24A5-4A57-825B-47B8877B989E}" type="slidenum">
              <a:rPr lang="ru-RU" smtClean="0">
                <a:cs typeface="Arial" charset="0"/>
              </a:rPr>
              <a:pPr/>
              <a:t>29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14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2764E8-2D95-4E00-8191-CC06C59F2DE1}" type="slidenum">
              <a:rPr lang="ru-RU" smtClean="0">
                <a:cs typeface="Arial" charset="0"/>
              </a:rPr>
              <a:pPr/>
              <a:t>30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DE9F4C-F103-42AD-B6BF-700882A28D57}" type="slidenum">
              <a:rPr lang="ru-RU" smtClean="0">
                <a:cs typeface="Arial" charset="0"/>
              </a:rPr>
              <a:pPr/>
              <a:t>33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B0A47D-0DD2-4D9E-A076-FC6E92D7057B}" type="datetimeFigureOut">
              <a:rPr lang="ru-RU" smtClean="0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CCDE817F-FE75-4308-9F6F-B01FE6B25D8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1637E7-2301-4064-8EA9-E845E7AC9310}" type="datetimeFigureOut">
              <a:rPr lang="ru-RU" smtClean="0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315E7E-014C-4F7F-BE37-0F4558CE22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94C1DD-99E7-4027-920F-9440383E58C6}" type="datetimeFigureOut">
              <a:rPr lang="ru-RU" smtClean="0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3E240-2084-48AB-AF88-3DB7869A7F8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3EC8D5-2D79-403E-8BDB-4178EC05D88B}" type="datetimeFigureOut">
              <a:rPr lang="ru-RU" smtClean="0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50DCD-8903-4353-B3B7-D933D6FE93A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E210D0-593D-4C06-8206-63186B5EFF89}" type="datetimeFigureOut">
              <a:rPr lang="ru-RU" smtClean="0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8E7FF-8904-43D9-A8D4-A918C9AE27B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4158FE-2C54-4494-9275-D92640524960}" type="datetimeFigureOut">
              <a:rPr lang="ru-RU" smtClean="0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D7A393-EFF6-4481-BAF4-1EFA69A9C5B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02149-57FD-4BE7-BFBB-9DF2B9064CB7}" type="datetimeFigureOut">
              <a:rPr lang="ru-RU" smtClean="0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9E48AC-7FA6-42F6-8BA1-68D2847A220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B6D2BE-FB0F-4B5E-859E-2AF0CD1B0A7F}" type="datetimeFigureOut">
              <a:rPr lang="ru-RU" smtClean="0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CB089-B466-405C-962B-B115A512566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333538-E1BE-4A36-8FE9-F6C9F8F985CC}" type="datetimeFigureOut">
              <a:rPr lang="ru-RU" smtClean="0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674A19-2552-4FC4-AA0C-5BFDB0643F6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AD5F26-9620-49F9-84AA-C7F42DEB2FFB}" type="datetimeFigureOut">
              <a:rPr lang="ru-RU" smtClean="0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077343-975C-4C2A-9722-A2AF169A415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292408-1B2B-4215-885D-B22C01C2F89B}" type="datetimeFigureOut">
              <a:rPr lang="ru-RU" smtClean="0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DEDC2-C36E-4E45-A944-4B1112D3435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EF01B80-5FAD-4D52-A9C8-207719644352}" type="datetimeFigureOut">
              <a:rPr lang="ru-RU" smtClean="0"/>
              <a:pPr>
                <a:defRPr/>
              </a:pPr>
              <a:t>18.12.2018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82C5710-A463-495A-8376-614B9C76C21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sz="quarter" idx="4294967295"/>
          </p:nvPr>
        </p:nvSpPr>
        <p:spPr>
          <a:xfrm>
            <a:off x="4103688" y="404813"/>
            <a:ext cx="5040312" cy="17526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/>
              <a:t>Публичные слушания 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/>
              <a:t>по бюджету </a:t>
            </a:r>
            <a:r>
              <a:rPr lang="ru-RU" dirty="0" smtClean="0"/>
              <a:t>2019-2021 </a:t>
            </a:r>
            <a:r>
              <a:rPr lang="ru-RU" dirty="0"/>
              <a:t>годов</a:t>
            </a:r>
          </a:p>
        </p:txBody>
      </p:sp>
      <p:pic>
        <p:nvPicPr>
          <p:cNvPr id="26627" name="Picture 12" descr="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88913"/>
            <a:ext cx="172243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39552" y="2492896"/>
            <a:ext cx="8280919" cy="3673177"/>
          </a:xfrm>
          <a:prstGeom prst="rect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решения Игарского городского Совета депутатов «О городском бюджете на 2019 год и плановый период 2020-2021 годов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312878"/>
              </p:ext>
            </p:extLst>
          </p:nvPr>
        </p:nvGraphicFramePr>
        <p:xfrm>
          <a:off x="243842" y="1124744"/>
          <a:ext cx="8800332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 txBox="1">
            <a:spLocks/>
          </p:cNvSpPr>
          <p:nvPr/>
        </p:nvSpPr>
        <p:spPr>
          <a:xfrm>
            <a:off x="323528" y="183334"/>
            <a:ext cx="8640960" cy="869402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Характеристика доходной части городского бюджета на 2019 </a:t>
            </a:r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</a:rPr>
              <a:t>год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, %</a:t>
            </a:r>
          </a:p>
        </p:txBody>
      </p:sp>
    </p:spTree>
    <p:extLst>
      <p:ext uri="{BB962C8B-B14F-4D97-AF65-F5344CB8AC3E}">
        <p14:creationId xmlns:p14="http://schemas.microsoft.com/office/powerpoint/2010/main" val="147157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2590373"/>
              </p:ext>
            </p:extLst>
          </p:nvPr>
        </p:nvGraphicFramePr>
        <p:xfrm>
          <a:off x="72000" y="620688"/>
          <a:ext cx="8964487" cy="623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115616" y="476672"/>
            <a:ext cx="6912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+mj-lt"/>
              </a:rPr>
              <a:t>Структура расходов городского бюджета за 2017 г. и плановый период 2018-2019 г. </a:t>
            </a:r>
            <a:endParaRPr lang="ru-RU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825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4941140"/>
              </p:ext>
            </p:extLst>
          </p:nvPr>
        </p:nvGraphicFramePr>
        <p:xfrm>
          <a:off x="307504" y="1124744"/>
          <a:ext cx="8496944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/>
          <p:cNvSpPr txBox="1">
            <a:spLocks/>
          </p:cNvSpPr>
          <p:nvPr/>
        </p:nvSpPr>
        <p:spPr>
          <a:xfrm>
            <a:off x="307504" y="260648"/>
            <a:ext cx="8496944" cy="79125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82500" lnSpcReduction="10000"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Основные направления расходной части бюджета на 2019 год</a:t>
            </a:r>
          </a:p>
          <a:p>
            <a:pPr algn="ctr"/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 (национальная экономика тыс.руб.)</a:t>
            </a:r>
          </a:p>
        </p:txBody>
      </p:sp>
    </p:spTree>
    <p:extLst>
      <p:ext uri="{BB962C8B-B14F-4D97-AF65-F5344CB8AC3E}">
        <p14:creationId xmlns:p14="http://schemas.microsoft.com/office/powerpoint/2010/main" val="235800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187624" y="2440064"/>
            <a:ext cx="7246148" cy="2016224"/>
            <a:chOff x="0" y="1566299"/>
            <a:chExt cx="7200800" cy="1391715"/>
          </a:xfrm>
          <a:scene3d>
            <a:camera prst="orthographicFront"/>
            <a:lightRig rig="flat" dir="t"/>
          </a:scene3d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1566299"/>
              <a:ext cx="7200800" cy="1391715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67938" y="1634237"/>
              <a:ext cx="7064924" cy="12558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100" kern="1200" dirty="0" smtClean="0"/>
                <a:t>Предоставление субсидии на компенсацию расходов, возникающих в результате государственного регулирования тарифов на перевозку пассажиров речным транспортом в навигационный период в г. Игарке по маршруту "Город-Остров-Город"	  </a:t>
              </a:r>
              <a:endParaRPr lang="ru-RU" sz="2100" kern="1200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187624" y="380169"/>
            <a:ext cx="7200800" cy="1873046"/>
            <a:chOff x="0" y="72828"/>
            <a:chExt cx="7200800" cy="2159088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72828"/>
              <a:ext cx="7200800" cy="2159088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05398" y="178226"/>
              <a:ext cx="6990004" cy="194829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100" kern="1200" dirty="0" smtClean="0"/>
                <a:t>Предоставление субсидий на возмещение части затрат по перевозке пассажиров автомобильным транспортом по регулярным автобусным маршрутам по регулируемым тарифам на территории г. Игарки</a:t>
              </a:r>
              <a:endParaRPr lang="ru-RU" sz="2100" kern="1200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164950" y="4619972"/>
            <a:ext cx="7246148" cy="1944216"/>
            <a:chOff x="0" y="90637"/>
            <a:chExt cx="7200800" cy="4343040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90637"/>
              <a:ext cx="7200800" cy="434304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212010" y="302647"/>
              <a:ext cx="6776780" cy="39190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l" defTabSz="1289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50" kern="1200" dirty="0" smtClean="0"/>
                <a:t>Предоставление субсидии на компенсацию расходов возникающих в результате государственного регулирования тарифов на перевозку пассажиров речным транспортом - судном на воздушной подушке в г. Игарке по маршруту "Город-Остров-Город"  </a:t>
              </a:r>
              <a:endParaRPr lang="ru-RU" sz="2050" kern="12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32790" y="1316691"/>
            <a:ext cx="738664" cy="4056525"/>
          </a:xfrm>
          <a:prstGeom prst="rect">
            <a:avLst/>
          </a:prstGeom>
          <a:solidFill>
            <a:srgbClr val="33CCCC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ru-RU" sz="3600" dirty="0" smtClean="0"/>
              <a:t>ТРАНСПОРТ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5978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050" y="215709"/>
            <a:ext cx="553998" cy="630353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/>
              <a:t>Дорожное хозяйство (дорожные фонды) 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183434" y="281737"/>
            <a:ext cx="7621014" cy="893925"/>
            <a:chOff x="-80590" y="468527"/>
            <a:chExt cx="7857454" cy="1491196"/>
          </a:xfrm>
          <a:scene3d>
            <a:camera prst="orthographicFront"/>
            <a:lightRig rig="flat" dir="t"/>
          </a:scene3d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46852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-80590" y="588650"/>
              <a:ext cx="7636134" cy="137107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Софинансирование расходов на содержание автомобильных дорог общего пользования местного значения за счет средств дорожного фонда Красноярского края</a:t>
              </a:r>
              <a:endParaRPr lang="ru-RU" sz="1600" kern="1200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261599" y="1303460"/>
            <a:ext cx="7542849" cy="902371"/>
            <a:chOff x="0" y="1950287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195028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Скругленный прямоугольник 6"/>
            <p:cNvSpPr/>
            <p:nvPr/>
          </p:nvSpPr>
          <p:spPr>
            <a:xfrm>
              <a:off x="70365" y="202065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Расходы на содержание автомобильных дорог общего пользования местного значения за счет средств дорожного фонда Красноярского края</a:t>
              </a:r>
              <a:endParaRPr lang="ru-RU" sz="1600" kern="12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261599" y="2300388"/>
            <a:ext cx="7542849" cy="952977"/>
            <a:chOff x="0" y="3432047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343204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" name="Скругленный прямоугольник 8"/>
            <p:cNvSpPr/>
            <p:nvPr/>
          </p:nvSpPr>
          <p:spPr>
            <a:xfrm>
              <a:off x="70365" y="350241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Софинансирование расходов на капитальный ремонт и ремонт автомобильных дорог общего пользования местного значения за счет средств городского бюджета</a:t>
              </a:r>
              <a:endParaRPr lang="ru-RU" sz="1600" kern="12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255289" y="3344951"/>
            <a:ext cx="7549159" cy="1005470"/>
            <a:chOff x="-25738" y="4984172"/>
            <a:chExt cx="7776864" cy="1300709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-25738" y="4984172"/>
              <a:ext cx="7776864" cy="120526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4" name="Скругленный прямоугольник 10"/>
            <p:cNvSpPr/>
            <p:nvPr/>
          </p:nvSpPr>
          <p:spPr>
            <a:xfrm>
              <a:off x="70365" y="498417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Расходы на капитальный ремонт и ремонт автомобильных дорог общего пользования местного значения за счет средств дорожного фонда Красноярского края</a:t>
              </a:r>
              <a:endParaRPr lang="ru-RU" sz="1600" kern="12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255289" y="4350421"/>
            <a:ext cx="7549159" cy="870170"/>
            <a:chOff x="0" y="6395567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639556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7" name="Скругленный прямоугольник 12"/>
            <p:cNvSpPr/>
            <p:nvPr/>
          </p:nvSpPr>
          <p:spPr>
            <a:xfrm>
              <a:off x="70365" y="646593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Содержание дорог поселений (дорожный фонд) за счет средств городского бюджета</a:t>
              </a:r>
              <a:endParaRPr lang="ru-RU" sz="1600" kern="1200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268609" y="5290835"/>
            <a:ext cx="7535839" cy="1059899"/>
            <a:chOff x="0" y="7877327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0" y="787732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0" name="Скругленный прямоугольник 14"/>
            <p:cNvSpPr/>
            <p:nvPr/>
          </p:nvSpPr>
          <p:spPr>
            <a:xfrm>
              <a:off x="70365" y="794769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Устройство и содержание ледовой переправы для передвижения с островной на материковую часть г. Игарки (дорожный фонд)</a:t>
              </a:r>
              <a:endParaRPr lang="ru-RU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753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050" y="215709"/>
            <a:ext cx="923330" cy="6303539"/>
          </a:xfrm>
          <a:prstGeom prst="rect">
            <a:avLst/>
          </a:prstGeom>
          <a:solidFill>
            <a:srgbClr val="3EAC43"/>
          </a:solidFill>
          <a:ln>
            <a:solidFill>
              <a:schemeClr val="accent3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/>
              <a:t>Другие вопросы в области национальной экономики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182369" y="231857"/>
            <a:ext cx="7776864" cy="1440160"/>
            <a:chOff x="0" y="468527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46852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dirty="0"/>
                <a:t>Предоставление субсидий вновь созданным субъектам малого предпринимательства на возмещение части расходов, связанных с приобретением и созданием основных средств и началом коммерческой деятельности </a:t>
              </a: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70365" y="53889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182369" y="1844824"/>
            <a:ext cx="7776864" cy="1803539"/>
            <a:chOff x="0" y="1950286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1950286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Скругленный прямоугольник 6"/>
            <p:cNvSpPr/>
            <p:nvPr/>
          </p:nvSpPr>
          <p:spPr>
            <a:xfrm>
              <a:off x="70365" y="202065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dirty="0"/>
                <a:t>Расходы на выполнение отдельных государственных полномочий по организации проведения мероприятий по отлову и содержанию безнадзорных животных в рамках непрограммных расходов Управления ЖКХ и строительства администрации Туруханского </a:t>
              </a:r>
              <a:r>
                <a:rPr lang="ru-RU" dirty="0" smtClean="0"/>
                <a:t>района</a:t>
              </a:r>
              <a:endParaRPr lang="ru-RU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1562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0333235"/>
              </p:ext>
            </p:extLst>
          </p:nvPr>
        </p:nvGraphicFramePr>
        <p:xfrm>
          <a:off x="539552" y="188640"/>
          <a:ext cx="8208912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300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050" y="404664"/>
            <a:ext cx="923330" cy="2952328"/>
          </a:xfrm>
          <a:prstGeom prst="rect">
            <a:avLst/>
          </a:prstGeom>
          <a:solidFill>
            <a:srgbClr val="C00000"/>
          </a:solidFill>
          <a:ln>
            <a:solidFill>
              <a:schemeClr val="accent3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 smtClean="0"/>
              <a:t>ЖИЛИЩНОЕ ХОЗЯЙСТВО</a:t>
            </a:r>
            <a:endParaRPr lang="ru-RU" sz="24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259632" y="554090"/>
            <a:ext cx="7250280" cy="889034"/>
            <a:chOff x="0" y="468527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46852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dirty="0"/>
                <a:t>Взнос на капитальный ремонт общего имущества в МКД в целях формирования фонда капитального ремонта </a:t>
              </a: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70365" y="53889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618676" y="4221088"/>
            <a:ext cx="6320665" cy="2458258"/>
            <a:chOff x="0" y="1950286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1950286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Скругленный прямоугольник 6"/>
            <p:cNvSpPr/>
            <p:nvPr/>
          </p:nvSpPr>
          <p:spPr>
            <a:xfrm>
              <a:off x="70365" y="202065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dirty="0"/>
                <a:t>Предоставление субсидии на компенсацию расходов организациям, осуществляющим управление (обслуживание) многоквартирными домами и жилыми домами усадебного типа, части расходов граждан на оплату за содержание и текущий ремонт общего имущества в многоквартирных домах, а так же содержание и текущий ремонт жилых домов усадебного типа</a:t>
              </a:r>
              <a:endParaRPr lang="ru-RU" kern="12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547664" y="3088242"/>
            <a:ext cx="923330" cy="35911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 smtClean="0"/>
              <a:t>КОММУНАЛЬНОЕ ХОЗЯЙСТВО</a:t>
            </a:r>
            <a:endParaRPr lang="ru-RU" sz="24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2618676" y="3088242"/>
            <a:ext cx="6250300" cy="1080119"/>
            <a:chOff x="0" y="468527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46852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dirty="0"/>
                <a:t>Предоставление субсидии на частичное возмещение затрат, организациям, оказывающим населению города Игарки услуги бани</a:t>
              </a:r>
            </a:p>
          </p:txBody>
        </p:sp>
        <p:sp>
          <p:nvSpPr>
            <p:cNvPr id="12" name="Скругленный прямоугольник 4"/>
            <p:cNvSpPr/>
            <p:nvPr/>
          </p:nvSpPr>
          <p:spPr>
            <a:xfrm>
              <a:off x="70365" y="53889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310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050" y="527206"/>
            <a:ext cx="553998" cy="5517547"/>
          </a:xfrm>
          <a:prstGeom prst="rect">
            <a:avLst/>
          </a:prstGeom>
          <a:solidFill>
            <a:srgbClr val="00B050"/>
          </a:solidFill>
          <a:ln>
            <a:solidFill>
              <a:srgbClr val="3EAC43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 smtClean="0"/>
              <a:t>БЛАГОУСТРОЙСТВО</a:t>
            </a:r>
            <a:endParaRPr lang="ru-RU" sz="24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111309" y="527206"/>
            <a:ext cx="6678488" cy="795666"/>
            <a:chOff x="0" y="283490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283490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17453" y="300943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Услуги по обслуживанию пассажирского дебаркадера</a:t>
              </a:r>
              <a:endParaRPr lang="ru-RU" kern="1200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134328" y="1382561"/>
            <a:ext cx="6678488" cy="819072"/>
            <a:chOff x="0" y="666936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666936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Скругленный прямоугольник 6"/>
            <p:cNvSpPr/>
            <p:nvPr/>
          </p:nvSpPr>
          <p:spPr>
            <a:xfrm>
              <a:off x="17453" y="684389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Содержание городских памятников, площадей и мест массового отдыха населения</a:t>
              </a:r>
              <a:endParaRPr lang="ru-RU" kern="12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112193" y="2257641"/>
            <a:ext cx="6678488" cy="545284"/>
            <a:chOff x="0" y="1050382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1050382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" name="Скругленный прямоугольник 8"/>
            <p:cNvSpPr/>
            <p:nvPr/>
          </p:nvSpPr>
          <p:spPr>
            <a:xfrm>
              <a:off x="17453" y="1067835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Содержание автобусных остановок</a:t>
              </a:r>
              <a:endParaRPr lang="ru-RU" kern="12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111309" y="2863590"/>
            <a:ext cx="6678488" cy="708758"/>
            <a:chOff x="0" y="1433829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0" y="1433829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4" name="Скругленный прямоугольник 10"/>
            <p:cNvSpPr/>
            <p:nvPr/>
          </p:nvSpPr>
          <p:spPr>
            <a:xfrm>
              <a:off x="17453" y="1451282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Содержание объектов уличного освещения города</a:t>
              </a:r>
              <a:endParaRPr lang="ru-RU" kern="12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116875" y="3611030"/>
            <a:ext cx="6678488" cy="1037331"/>
            <a:chOff x="0" y="1817275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1817275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7" name="Скругленный прямоугольник 12"/>
            <p:cNvSpPr/>
            <p:nvPr/>
          </p:nvSpPr>
          <p:spPr>
            <a:xfrm>
              <a:off x="17453" y="1834728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Содержание и ремонт объектов малых архитектурных форм</a:t>
              </a:r>
              <a:endParaRPr lang="ru-RU" kern="1200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094553" y="4699015"/>
            <a:ext cx="6678488" cy="893985"/>
            <a:chOff x="0" y="2200722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0" y="2200722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0" name="Скругленный прямоугольник 14"/>
            <p:cNvSpPr/>
            <p:nvPr/>
          </p:nvSpPr>
          <p:spPr>
            <a:xfrm>
              <a:off x="17453" y="2218175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Содержание мест захоронения (городского кладбища)</a:t>
              </a:r>
              <a:endParaRPr lang="ru-RU" kern="1200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094740" y="5661248"/>
            <a:ext cx="6678488" cy="1090568"/>
            <a:chOff x="0" y="2584168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0" y="2584168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3" name="Скругленный прямоугольник 16"/>
            <p:cNvSpPr/>
            <p:nvPr/>
          </p:nvSpPr>
          <p:spPr>
            <a:xfrm>
              <a:off x="17453" y="2601621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Обустройство и содержание пешеходной переправы между городом и островом "Игарский"</a:t>
              </a:r>
              <a:endParaRPr lang="ru-RU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2259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232756" y="260648"/>
            <a:ext cx="6678488" cy="720080"/>
            <a:chOff x="0" y="2967615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967615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" name="Скругленный прямоугольник 18"/>
            <p:cNvSpPr/>
            <p:nvPr/>
          </p:nvSpPr>
          <p:spPr>
            <a:xfrm>
              <a:off x="17453" y="2985068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Электромонтаж новогодней иллюминации</a:t>
              </a:r>
              <a:endParaRPr lang="ru-RU" sz="1600" kern="1200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250209" y="1124744"/>
            <a:ext cx="6678488" cy="720080"/>
            <a:chOff x="0" y="3351061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3351061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20"/>
            <p:cNvSpPr/>
            <p:nvPr/>
          </p:nvSpPr>
          <p:spPr>
            <a:xfrm>
              <a:off x="17453" y="3368514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Ремонт объектов уличного освещения</a:t>
              </a:r>
              <a:endParaRPr lang="ru-RU" sz="1600" kern="1200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50209" y="1928050"/>
            <a:ext cx="6678488" cy="708862"/>
            <a:chOff x="0" y="3734507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3734507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Скругленный прямоугольник 22"/>
            <p:cNvSpPr/>
            <p:nvPr/>
          </p:nvSpPr>
          <p:spPr>
            <a:xfrm>
              <a:off x="17453" y="3751960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Монтаж и демонтаж новогодней ели</a:t>
              </a:r>
              <a:endParaRPr lang="ru-RU" sz="1600" kern="1200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250209" y="2780928"/>
            <a:ext cx="6678488" cy="648072"/>
            <a:chOff x="0" y="4117954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0" y="4117954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Скругленный прямоугольник 24"/>
            <p:cNvSpPr/>
            <p:nvPr/>
          </p:nvSpPr>
          <p:spPr>
            <a:xfrm>
              <a:off x="17453" y="4135407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Обустройство снежного городка</a:t>
              </a:r>
              <a:endParaRPr lang="ru-RU" sz="1600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215303" y="3523294"/>
            <a:ext cx="6678488" cy="1018558"/>
            <a:chOff x="0" y="4501400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0" y="4501400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6" name="Скругленный прямоугольник 26"/>
            <p:cNvSpPr/>
            <p:nvPr/>
          </p:nvSpPr>
          <p:spPr>
            <a:xfrm>
              <a:off x="17453" y="4518853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Ремонт 2-х спортивных площадок на территории  прилегающей к зданию по адресу: г. Игарка, 1 микрорайон, дом 19</a:t>
              </a:r>
              <a:endParaRPr lang="ru-RU" sz="1600" kern="1200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199781" y="4653136"/>
            <a:ext cx="6678488" cy="635112"/>
            <a:chOff x="0" y="4884847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0" y="4884847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9" name="Скругленный прямоугольник 28"/>
            <p:cNvSpPr/>
            <p:nvPr/>
          </p:nvSpPr>
          <p:spPr>
            <a:xfrm>
              <a:off x="17453" y="4902300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Приобретение и установка детской площадки</a:t>
              </a:r>
              <a:endParaRPr lang="ru-RU" sz="1600" kern="1200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183574" y="5379885"/>
            <a:ext cx="6678488" cy="1018558"/>
            <a:chOff x="0" y="5268293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0" y="5268293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2" name="Скругленный прямоугольник 30"/>
            <p:cNvSpPr/>
            <p:nvPr/>
          </p:nvSpPr>
          <p:spPr>
            <a:xfrm>
              <a:off x="17453" y="5285746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Софинансирование расходов на благоустройство дворовых территорий многоквартирных домов в рамках муниципальной программы города Игарки "Формирование комфортной городской среды"</a:t>
              </a:r>
              <a:endParaRPr lang="ru-RU" sz="1600" kern="12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9050" y="527206"/>
            <a:ext cx="553998" cy="5517547"/>
          </a:xfrm>
          <a:prstGeom prst="rect">
            <a:avLst/>
          </a:prstGeom>
          <a:solidFill>
            <a:srgbClr val="00B050"/>
          </a:solidFill>
          <a:ln>
            <a:solidFill>
              <a:srgbClr val="3EAC43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 smtClean="0"/>
              <a:t>БЛАГОУСТРОЙСТВО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356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Основные показатели социально-экономического развития города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8639754"/>
              </p:ext>
            </p:extLst>
          </p:nvPr>
        </p:nvGraphicFramePr>
        <p:xfrm>
          <a:off x="4139952" y="1700808"/>
          <a:ext cx="482453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2443910"/>
              </p:ext>
            </p:extLst>
          </p:nvPr>
        </p:nvGraphicFramePr>
        <p:xfrm>
          <a:off x="107504" y="1700808"/>
          <a:ext cx="439248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742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48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192535"/>
              </p:ext>
            </p:extLst>
          </p:nvPr>
        </p:nvGraphicFramePr>
        <p:xfrm>
          <a:off x="107504" y="1547074"/>
          <a:ext cx="8928992" cy="5194294"/>
        </p:xfrm>
        <a:graphic>
          <a:graphicData uri="http://schemas.openxmlformats.org/drawingml/2006/table">
            <a:tbl>
              <a:tblPr/>
              <a:tblGrid>
                <a:gridCol w="432048"/>
                <a:gridCol w="8496944"/>
              </a:tblGrid>
              <a:tr h="7005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 муниципальной программы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54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"Реформирование и модернизация жилищно-коммунального хозяйства и повышение энергетической эффективности"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89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"Защита населения от чрезвычайных ситуаций природного и техногенного характера"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18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"Профилактика терроризма и экстремизма на территории города Игарки"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8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"Развитие физической культуры и спорта"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57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"Развитие молодежной политики"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8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"Развитие малого и среднего предпринимательства"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930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"Развитие транспортной системы"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672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"Обеспечение комфортной среды проживания на территории города Игарки"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263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"Управление муниципальными финансами"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83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"Обеспечение информационной открытости о деятельности и решениях органов местного самоуправления"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8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"Формирование комфортной городской среды</a:t>
                      </a:r>
                      <a:r>
                        <a:rPr lang="ru-RU" sz="1100" i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  <a:endParaRPr lang="ru-RU" sz="1100" b="1" i="1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fontAlgn="ctr"/>
                      <a:endParaRPr lang="ru-RU" sz="1100" i="1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effectLst/>
              </a:rPr>
              <a:t>Перечень муниципальных программ </a:t>
            </a:r>
            <a:r>
              <a:rPr lang="ru-RU" sz="2800" b="1" i="1" dirty="0">
                <a:effectLst/>
              </a:rPr>
              <a:t>на 2019 год и плановый период 2020 и 2021 </a:t>
            </a:r>
            <a:r>
              <a:rPr lang="ru-RU" sz="2800" b="1" i="1" dirty="0" smtClean="0">
                <a:effectLst/>
              </a:rPr>
              <a:t>годов</a:t>
            </a:r>
            <a:endParaRPr lang="ru-RU" sz="2800" b="1" i="1" dirty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54803"/>
              </p:ext>
            </p:extLst>
          </p:nvPr>
        </p:nvGraphicFramePr>
        <p:xfrm>
          <a:off x="107504" y="188640"/>
          <a:ext cx="8928991" cy="6591256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585506"/>
                <a:gridCol w="5129051"/>
                <a:gridCol w="1071478"/>
                <a:gridCol w="1071478"/>
                <a:gridCol w="1071478"/>
              </a:tblGrid>
              <a:tr h="43014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Программная </a:t>
                      </a:r>
                      <a:r>
                        <a:rPr lang="ru-RU" sz="2000" b="0" i="0" u="none" strike="noStrike" dirty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структура расходов местного бюджета</a:t>
                      </a:r>
                    </a:p>
                  </a:txBody>
                  <a:tcPr marL="6354" marR="6354" marT="6354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500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п/п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 муниципальной программы города Игарки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Объем средств, тыс. рублей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2019 год 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2020 год 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2021 год 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911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 по муниципальным  программам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197 387,4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193 871,50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193 888,6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922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"Реформирование и модернизация жилищно-коммунального хозяйства и повышение энергетической эффективности" 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103 390,7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103 390,7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103 390,7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444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"Защита населения от чрезвычайных ситуаций природного и техногенного характера" 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310,0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310,0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310,0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444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"Профилактика терроризма и экстремизма на территории города Игарки"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50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"Развитие физической культуры и спорта" 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15 420,6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15 420,6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15 420,6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50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"Развитие молодежной политики"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1 409,6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1 409,6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1 409,6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514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"Развитие малого и среднего предпринимательства" 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50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"Развитие транспортной системы" 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53 016,2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53 029,9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53 047,0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87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"Обеспечение комфортной среды проживания на территории города Игарки" 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11 054,4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8 154,4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8 154,4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560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"Управление муниципальными финансами" 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5 588,6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5 588,6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5 588,6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656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"Обеспечение информационной открытости о деятельности и решениях органов местного самоуправления" 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6 457,6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6 457,6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6 457,6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233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города Игарки "Формирование комфортной городской среды"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629,7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07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Непрограммные расходы общего характера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104 352,6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100 004,1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92 324,2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07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Условно утвержденные расходы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6354" marR="6354" marT="635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7 201,0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14 401,9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07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ИТОГО РАСХОДОВ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301 740,0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301 076,6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300 614,7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07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Доля программных расходов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65,40%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64,30%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64,50%</a:t>
                      </a:r>
                    </a:p>
                  </a:txBody>
                  <a:tcPr marL="6354" marR="6354" marT="63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9512" y="404664"/>
            <a:ext cx="8660008" cy="93610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«Реформирование и модернизация жилищно-коммунального хозяйства и повышение энергетической эффективности»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5365" y="1534009"/>
            <a:ext cx="8462963" cy="827087"/>
          </a:xfrm>
          <a:prstGeom prst="roundRect">
            <a:avLst>
              <a:gd name="adj" fmla="val 983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эффективности, устойчивости и надёжности функционирования жилищно-коммунальных систем жизнеобеспечения населения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05365" y="2666288"/>
            <a:ext cx="3844925" cy="1266768"/>
          </a:xfrm>
          <a:prstGeom prst="roundRect">
            <a:avLst>
              <a:gd name="adj" fmla="val 1237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1: 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Развитие, модернизация и капитальный ремонт объектов коммунальной инфраструктуры и жилищного фонда города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076056" y="2666288"/>
            <a:ext cx="3763464" cy="1266768"/>
          </a:xfrm>
          <a:prstGeom prst="roundRect">
            <a:avLst>
              <a:gd name="adj" fmla="val 1116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2: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прочих мероприятий по жилищно-коммунальному хозяйству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6971550"/>
              </p:ext>
            </p:extLst>
          </p:nvPr>
        </p:nvGraphicFramePr>
        <p:xfrm>
          <a:off x="3023149" y="4379913"/>
          <a:ext cx="3277214" cy="1826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Стрелка вниз 17"/>
          <p:cNvSpPr/>
          <p:nvPr/>
        </p:nvSpPr>
        <p:spPr>
          <a:xfrm>
            <a:off x="2084158" y="2402834"/>
            <a:ext cx="287338" cy="242888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6637657" y="2402834"/>
            <a:ext cx="287338" cy="242888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 animBg="1"/>
      <p:bldP spid="30" grpId="0" animBg="1"/>
      <p:bldGraphic spid="2" grpId="0">
        <p:bldAsOne/>
      </p:bldGraphic>
      <p:bldP spid="18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60692" y="188641"/>
            <a:ext cx="7632141" cy="90004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«Защита населения от чрезвычайных ситуаций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природного и техногенного характера»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82515" y="2133599"/>
            <a:ext cx="2821333" cy="2613025"/>
          </a:xfrm>
          <a:prstGeom prst="roundRect">
            <a:avLst>
              <a:gd name="adj" fmla="val 6059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1.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предупреждения возникновения и развития чрезвычайных ситуаций природного и техногенного характера, снижения ущерба и потерь от чрезвычайных ситуаций муниципального характера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66713" y="1268413"/>
            <a:ext cx="8420100" cy="576262"/>
          </a:xfrm>
          <a:prstGeom prst="roundRect">
            <a:avLst>
              <a:gd name="adj" fmla="val 76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эффективной системы защиты населения и территории города Игарки  от чрезвычайных ситуаций природного и техногенного характера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275855" y="2133600"/>
            <a:ext cx="1507283" cy="2613024"/>
          </a:xfrm>
          <a:prstGeom prst="roundRect">
            <a:avLst>
              <a:gd name="adj" fmla="val 613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2.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профилактики и участие в тушении пожаров на территории города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833938" y="2148574"/>
            <a:ext cx="2114326" cy="2598051"/>
          </a:xfrm>
          <a:prstGeom prst="roundRect">
            <a:avLst>
              <a:gd name="adj" fmla="val 370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3. </a:t>
            </a:r>
            <a:r>
              <a:rPr lang="ru-RU" sz="15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Организация обучения населения в области ГО, защиты от ЧС природного и техногенного характера и пожарной безопасности, информирование населения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014578" y="2152151"/>
            <a:ext cx="1863754" cy="2594473"/>
          </a:xfrm>
          <a:prstGeom prst="roundRect">
            <a:avLst>
              <a:gd name="adj" fmla="val 299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4.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Осуществление мероприятий по обеспечению безопасности людей на водных объектах, охране их жизни и здоровья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23308597"/>
              </p:ext>
            </p:extLst>
          </p:nvPr>
        </p:nvGraphicFramePr>
        <p:xfrm>
          <a:off x="2813762" y="4869160"/>
          <a:ext cx="3526001" cy="1746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" name="Стрелка вниз 24"/>
          <p:cNvSpPr/>
          <p:nvPr/>
        </p:nvSpPr>
        <p:spPr>
          <a:xfrm>
            <a:off x="1368191" y="1899753"/>
            <a:ext cx="287337" cy="2333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трелка вниз 33"/>
          <p:cNvSpPr/>
          <p:nvPr/>
        </p:nvSpPr>
        <p:spPr>
          <a:xfrm>
            <a:off x="3700438" y="1874071"/>
            <a:ext cx="288925" cy="2333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трелка вниз 34"/>
          <p:cNvSpPr/>
          <p:nvPr/>
        </p:nvSpPr>
        <p:spPr>
          <a:xfrm>
            <a:off x="5696690" y="1917202"/>
            <a:ext cx="288925" cy="2349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трелка вниз 39"/>
          <p:cNvSpPr/>
          <p:nvPr/>
        </p:nvSpPr>
        <p:spPr>
          <a:xfrm>
            <a:off x="7657355" y="1899753"/>
            <a:ext cx="289100" cy="248822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8" grpId="0" animBg="1"/>
      <p:bldP spid="29" grpId="0" animBg="1"/>
      <p:bldP spid="30" grpId="0" animBg="1"/>
      <p:bldP spid="31" grpId="0" animBg="1"/>
      <p:bldGraphic spid="2" grpId="0">
        <p:bldAsOne/>
      </p:bldGraphic>
      <p:bldP spid="25" grpId="0" animBg="1"/>
      <p:bldP spid="34" grpId="0" animBg="1"/>
      <p:bldP spid="35" grpId="0" animBg="1"/>
      <p:bldP spid="4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5393" y="285738"/>
            <a:ext cx="6583655" cy="11990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b="1" dirty="0" smtClean="0">
                <a:latin typeface="+mj-lt"/>
                <a:cs typeface="Times New Roman" pitchFamily="18" charset="0"/>
              </a:rPr>
              <a:t>«Профилактика терроризма и экстремизма </a:t>
            </a:r>
          </a:p>
          <a:p>
            <a:pPr algn="ctr">
              <a:defRPr/>
            </a:pPr>
            <a:r>
              <a:rPr lang="ru-RU" sz="2000" b="1" dirty="0" smtClean="0">
                <a:latin typeface="+mj-lt"/>
                <a:cs typeface="Times New Roman" pitchFamily="18" charset="0"/>
              </a:rPr>
              <a:t>на территории города </a:t>
            </a:r>
            <a:r>
              <a:rPr lang="ru-RU" sz="2000" b="1" dirty="0">
                <a:latin typeface="+mj-lt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+mj-lt"/>
                <a:cs typeface="Times New Roman" pitchFamily="18" charset="0"/>
              </a:rPr>
              <a:t>гарки»</a:t>
            </a:r>
            <a:endParaRPr lang="ru-RU" sz="2000" b="1" dirty="0">
              <a:latin typeface="+mj-lt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87171" y="1628800"/>
            <a:ext cx="8420100" cy="1205210"/>
          </a:xfrm>
          <a:prstGeom prst="roundRect">
            <a:avLst>
              <a:gd name="adj" fmla="val 76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Совершенствование мер, направленных на профилактику терроризма и экстремизма, а также минимизацию и (или) ликвидацию последствий проявлений терроризма и экстремизма на территории города Игарки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4307" y="3140968"/>
            <a:ext cx="8462963" cy="936104"/>
          </a:xfrm>
          <a:prstGeom prst="roundRect">
            <a:avLst>
              <a:gd name="adj" fmla="val 1065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Предупреждение  террористических и экстремистских проявлений, укрепление и сохранение межнациональных и межконфессиональных отношений на территории города Игарки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449916" y="2860303"/>
            <a:ext cx="288925" cy="2349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508808528"/>
              </p:ext>
            </p:extLst>
          </p:nvPr>
        </p:nvGraphicFramePr>
        <p:xfrm>
          <a:off x="2804091" y="4293096"/>
          <a:ext cx="3586259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929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Graphic spid="6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57506" y="188639"/>
            <a:ext cx="5840099" cy="93610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100" b="1" dirty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100" b="1" dirty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«Развитие </a:t>
            </a:r>
            <a:r>
              <a:rPr lang="ru-RU" sz="21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физической культуры и спорта»</a:t>
            </a:r>
            <a:endParaRPr lang="ru-RU" sz="2100" b="1" dirty="0">
              <a:solidFill>
                <a:schemeClr val="accent4">
                  <a:lumMod val="75000"/>
                </a:schemeClr>
              </a:solidFill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0191" y="1278614"/>
            <a:ext cx="8691563" cy="782234"/>
          </a:xfrm>
          <a:prstGeom prst="roundRect">
            <a:avLst>
              <a:gd name="adj" fmla="val 2001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развития на территории города Игарки физической культуры и спорта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20190" y="3764784"/>
            <a:ext cx="4194175" cy="1252538"/>
          </a:xfrm>
          <a:prstGeom prst="roundRect">
            <a:avLst>
              <a:gd name="adj" fmla="val 19088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1.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Проведение занятий физкультурно-спортивной направленности по месту проживания граждан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05904" y="2276872"/>
            <a:ext cx="8705850" cy="12446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потребности населения в здоровом образе жизни, формирование мотивации к регулярным занятиям физической культурой и спортом посредством проведения, участия в организации официальных физкультурных, спортивных мероприятий на территории города Игарки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703292" y="3737232"/>
            <a:ext cx="4208462" cy="1252538"/>
          </a:xfrm>
          <a:prstGeom prst="roundRect">
            <a:avLst>
              <a:gd name="adj" fmla="val 2162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2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Организация и проведение официальных спортивных мероприятий</a:t>
            </a:r>
          </a:p>
        </p:txBody>
      </p:sp>
      <p:sp>
        <p:nvSpPr>
          <p:cNvPr id="65" name="Стрелка вниз 64"/>
          <p:cNvSpPr/>
          <p:nvPr/>
        </p:nvSpPr>
        <p:spPr>
          <a:xfrm>
            <a:off x="4414366" y="2092722"/>
            <a:ext cx="288925" cy="1841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Стрелка вниз 68"/>
          <p:cNvSpPr/>
          <p:nvPr/>
        </p:nvSpPr>
        <p:spPr>
          <a:xfrm>
            <a:off x="2055579" y="3537843"/>
            <a:ext cx="287337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Стрелка вниз 70"/>
          <p:cNvSpPr/>
          <p:nvPr/>
        </p:nvSpPr>
        <p:spPr>
          <a:xfrm>
            <a:off x="6687598" y="3521548"/>
            <a:ext cx="287337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64907304"/>
              </p:ext>
            </p:extLst>
          </p:nvPr>
        </p:nvGraphicFramePr>
        <p:xfrm>
          <a:off x="2915816" y="5085184"/>
          <a:ext cx="3384376" cy="177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2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2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2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2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 animBg="1"/>
      <p:bldP spid="23" grpId="0" animBg="1"/>
      <p:bldP spid="29" grpId="0" animBg="1"/>
      <p:bldP spid="65" grpId="0" animBg="1"/>
      <p:bldP spid="69" grpId="0" animBg="1"/>
      <p:bldP spid="71" grpId="0" animBg="1"/>
      <p:bldGraphic spid="2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eaLnBrk="1" hangingPunct="1">
              <a:defRPr/>
            </a:pPr>
            <a:r>
              <a:rPr lang="ru-RU" sz="2400" b="1" kern="1200" cap="none" dirty="0">
                <a:solidFill>
                  <a:schemeClr val="accent4">
                    <a:lumMod val="75000"/>
                  </a:schemeClr>
                </a:solidFill>
                <a:ea typeface="+mn-ea"/>
                <a:cs typeface="Times New Roman" pitchFamily="18" charset="0"/>
              </a:rPr>
              <a:t>Состав муниципальной программы</a:t>
            </a:r>
            <a:br>
              <a:rPr lang="ru-RU" sz="2400" b="1" kern="1200" cap="none" dirty="0">
                <a:solidFill>
                  <a:schemeClr val="accent4">
                    <a:lumMod val="75000"/>
                  </a:schemeClr>
                </a:solidFill>
                <a:ea typeface="+mn-ea"/>
                <a:cs typeface="Times New Roman" pitchFamily="18" charset="0"/>
              </a:rPr>
            </a:br>
            <a:r>
              <a:rPr lang="ru-RU" sz="2400" b="1" kern="1200" cap="none" dirty="0" smtClean="0">
                <a:solidFill>
                  <a:schemeClr val="accent4">
                    <a:lumMod val="75000"/>
                  </a:schemeClr>
                </a:solidFill>
                <a:ea typeface="+mn-ea"/>
                <a:cs typeface="Times New Roman" pitchFamily="18" charset="0"/>
              </a:rPr>
              <a:t>«Развитие молодежной политики»</a:t>
            </a:r>
            <a:endParaRPr lang="ru-RU" sz="2400" b="1" cap="none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1775" y="1655614"/>
            <a:ext cx="8691563" cy="909290"/>
          </a:xfrm>
          <a:prstGeom prst="roundRect">
            <a:avLst>
              <a:gd name="adj" fmla="val 20013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благоприятных условий и возможностей для успешной социализации и эффективной самореализации потенциала молодежи в интересах развития города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1975" y="2918106"/>
            <a:ext cx="2343802" cy="180703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1. 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 добровольческой деятельности, толерантности, патриотического воспитания в молодежной среде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6056" y="2932331"/>
            <a:ext cx="2088231" cy="168565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3: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Вовлечение молодежи в </a:t>
            </a:r>
            <a:r>
              <a:rPr lang="ru-RU" sz="1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социальную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практику, профориентация, самоопределение и занятость молодежи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26370" y="2918106"/>
            <a:ext cx="2376263" cy="1699877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2. 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Поддержка талантливой молодежи, молодежных инициатив, система конкурсов и фестивалей по интересам молодежи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36742" y="2918107"/>
            <a:ext cx="1739090" cy="1699876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4.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Профилактика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негативных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проявлений в молодежной среде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3373103" y="2600606"/>
            <a:ext cx="288925" cy="31750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128644" y="2579577"/>
            <a:ext cx="288925" cy="31750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5513436" y="2600606"/>
            <a:ext cx="288925" cy="31750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7817362" y="2571702"/>
            <a:ext cx="288925" cy="31750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46723972"/>
              </p:ext>
            </p:extLst>
          </p:nvPr>
        </p:nvGraphicFramePr>
        <p:xfrm>
          <a:off x="2770856" y="4725144"/>
          <a:ext cx="3613400" cy="1845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68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Graphic spid="3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418487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8627" y="151977"/>
            <a:ext cx="8758405" cy="83900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«Развитие малого и среднего предпринимательства»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81367" y="1029556"/>
            <a:ext cx="8620072" cy="1463340"/>
          </a:xfrm>
          <a:prstGeom prst="roundRect">
            <a:avLst>
              <a:gd name="adj" fmla="val 9511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благоприятных условий для развития малого и среднего предпринимательства и повышение его роли в решении социально-экономических задач города Игарки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60195" y="2807901"/>
            <a:ext cx="8462415" cy="1376554"/>
          </a:xfrm>
          <a:prstGeom prst="roundRect">
            <a:avLst>
              <a:gd name="adj" fmla="val 1237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доступности информационно-консультационных и финансовых ресурсов для субъектов малого и среднего предпринимательства 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401264692"/>
              </p:ext>
            </p:extLst>
          </p:nvPr>
        </p:nvGraphicFramePr>
        <p:xfrm>
          <a:off x="2339752" y="4221088"/>
          <a:ext cx="4392488" cy="2276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Стрелка вниз 17"/>
          <p:cNvSpPr/>
          <p:nvPr/>
        </p:nvSpPr>
        <p:spPr>
          <a:xfrm>
            <a:off x="4494760" y="2557076"/>
            <a:ext cx="287338" cy="250825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63887028"/>
              </p:ext>
            </p:extLst>
          </p:nvPr>
        </p:nvGraphicFramePr>
        <p:xfrm>
          <a:off x="198627" y="151977"/>
          <a:ext cx="8766793" cy="6445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89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9388" y="285750"/>
            <a:ext cx="8964612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22202" y="191021"/>
            <a:ext cx="6034753" cy="707886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«Развитие транспортной системы»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4664" y="980727"/>
            <a:ext cx="4699610" cy="576064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Подпрограмма 2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«Организация транспортного обслуживания населения</a:t>
            </a:r>
            <a:r>
              <a:rPr lang="ru-RU" sz="19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5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5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предоставления транспортных услуг населению и организация транспортного обслуживания населения в границах </a:t>
            </a:r>
            <a:r>
              <a:rPr lang="ru-RU" sz="16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65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65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5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65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16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регулярных пассажирских перевозок автомобильным транспортом по городским автобусным </a:t>
            </a:r>
            <a:r>
              <a:rPr lang="ru-RU" sz="16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маршрутам.</a:t>
            </a:r>
            <a:endParaRPr lang="ru-RU" sz="165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5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2. </a:t>
            </a:r>
            <a:r>
              <a:rPr lang="ru-RU" sz="16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Организация пассажирских перевозок речным транспортом в границах </a:t>
            </a:r>
            <a:r>
              <a:rPr lang="ru-RU" sz="16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65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5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65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5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16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качества обслуживания и устойчивость функционирования регулярных пассажирских </a:t>
            </a:r>
            <a:r>
              <a:rPr lang="ru-RU" sz="16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перевозок.</a:t>
            </a:r>
            <a:endParaRPr lang="ru-RU" sz="165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kern="0" dirty="0" smtClean="0">
              <a:ln w="1905"/>
              <a:solidFill>
                <a:srgbClr val="676A5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  <a:endParaRPr lang="ru-RU" sz="1600" b="1" kern="0" dirty="0">
              <a:ln w="1905"/>
              <a:solidFill>
                <a:srgbClr val="676A5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году – 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37 828,1 тыс</a:t>
            </a: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750" kern="0" dirty="0">
              <a:ln w="1905"/>
              <a:solidFill>
                <a:srgbClr val="676A5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году – 37 828,1 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750" kern="0" dirty="0">
              <a:ln w="1905"/>
              <a:solidFill>
                <a:srgbClr val="676A5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году – 37 828,1 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. рублей.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92074" y="980727"/>
            <a:ext cx="4192589" cy="576064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Подпрограмма 1 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«Дорожное хозяйство»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75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круглогодичного безопасного и бесперебойного движения транспортных средств по автомобильным дорогам в границах города Игарки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marL="0" marR="0" lvl="1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5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5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Осуществление дорожной деятельности в отношении автомобильных дорог местного значения в границах города и обеспечение безопасности дорожного движения на них</a:t>
            </a:r>
          </a:p>
          <a:p>
            <a:pPr marL="0" marR="0" lvl="1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dirty="0" smtClean="0"/>
          </a:p>
          <a:p>
            <a:pPr marL="0"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 </a:t>
            </a:r>
          </a:p>
          <a:p>
            <a:pPr marL="0" lvl="1">
              <a:defRPr/>
            </a:pP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2019 году – 15 188,1 тыс. рублей;</a:t>
            </a:r>
          </a:p>
          <a:p>
            <a:pPr marL="0" lvl="1">
              <a:defRPr/>
            </a:pP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2020 году –  15 201,8 тыс. рублей;</a:t>
            </a:r>
          </a:p>
          <a:p>
            <a:pPr marL="0" lvl="1">
              <a:defRPr/>
            </a:pP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2021 году – 15 218,9 тыс. рублей.</a:t>
            </a:r>
            <a:endParaRPr lang="ru-RU" sz="175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188640"/>
            <a:ext cx="8261350" cy="1039812"/>
          </a:xfrm>
          <a:ln w="76200">
            <a:solidFill>
              <a:schemeClr val="bg1">
                <a:lumMod val="95000"/>
              </a:schemeClr>
            </a:solidFill>
          </a:ln>
        </p:spPr>
        <p:txBody>
          <a:bodyPr/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Уровень зарегистрированной безработицы и доходов населения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2017997"/>
              </p:ext>
            </p:extLst>
          </p:nvPr>
        </p:nvGraphicFramePr>
        <p:xfrm>
          <a:off x="179512" y="1412776"/>
          <a:ext cx="878497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1406855"/>
              </p:ext>
            </p:extLst>
          </p:nvPr>
        </p:nvGraphicFramePr>
        <p:xfrm>
          <a:off x="179512" y="3861048"/>
          <a:ext cx="8784976" cy="2875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505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92075" y="116631"/>
            <a:ext cx="8944421" cy="7920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9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Состав муниципальной </a:t>
            </a:r>
            <a:r>
              <a:rPr lang="ru-RU" sz="19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программы «Обеспечение </a:t>
            </a:r>
            <a:r>
              <a:rPr lang="ru-RU" sz="19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комфортной среды проживания на территории города Игарки»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92074" y="1052736"/>
            <a:ext cx="8944421" cy="1440160"/>
          </a:xfrm>
          <a:prstGeom prst="roundRect">
            <a:avLst>
              <a:gd name="adj" fmla="val 11588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Комплексное благоустройство города, создание благоприятных и безопасных условий проживания и отдыха населения муниципального образования города Игарки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9498" y="3068960"/>
            <a:ext cx="8944420" cy="1080120"/>
          </a:xfrm>
          <a:prstGeom prst="roundRect">
            <a:avLst>
              <a:gd name="adj" fmla="val 1065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Улучшение санитарно-экологического состояния, внешнего и архитектурного облика территории города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54152" y="4746625"/>
            <a:ext cx="4006079" cy="1815882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11 054,4 </a:t>
            </a: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>
              <a:defRPr/>
            </a:pPr>
            <a:endParaRPr lang="ru-RU" sz="14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8 154,4 тыс</a:t>
            </a: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>
              <a:defRPr/>
            </a:pPr>
            <a:endParaRPr lang="ru-RU" sz="14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2021 году – 8 154,4 </a:t>
            </a: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руб.</a:t>
            </a:r>
          </a:p>
          <a:p>
            <a:pPr>
              <a:defRPr/>
            </a:pPr>
            <a:endParaRPr lang="ru-RU" sz="14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4419822" y="2566279"/>
            <a:ext cx="288925" cy="2349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738989953"/>
              </p:ext>
            </p:extLst>
          </p:nvPr>
        </p:nvGraphicFramePr>
        <p:xfrm>
          <a:off x="92075" y="116631"/>
          <a:ext cx="8944421" cy="6671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09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2" grpId="1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15266813"/>
              </p:ext>
            </p:extLst>
          </p:nvPr>
        </p:nvGraphicFramePr>
        <p:xfrm>
          <a:off x="92073" y="-171400"/>
          <a:ext cx="8944421" cy="5429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206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3162" y="188640"/>
            <a:ext cx="8792259" cy="105502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rPr>
              <a:t>«Обеспечение информационной открытости деятельности и решений органов местного самоуправления города Игарки»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92112" y="1466852"/>
            <a:ext cx="8394700" cy="882650"/>
          </a:xfrm>
          <a:prstGeom prst="roundRect">
            <a:avLst>
              <a:gd name="adj" fmla="val 4826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информационной открытости деятельности органов местного самоуправления города и повышения степени информированности населения и организаций о их работе и решениях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2112" y="4085059"/>
            <a:ext cx="4971976" cy="978139"/>
          </a:xfrm>
          <a:prstGeom prst="roundRect">
            <a:avLst>
              <a:gd name="adj" fmla="val 4522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Производство и  выпуск  информации о деятельности органов местного  самоуправления, социально-значимой информации для населения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07988" y="2708275"/>
            <a:ext cx="8391525" cy="1152773"/>
          </a:xfrm>
          <a:prstGeom prst="roundRect">
            <a:avLst>
              <a:gd name="adj" fmla="val 3889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доступа граждан и организаций к муниципальным правовым актам по вопросам местного значения и официальной информации органов местного самоуправления города Игарки через информационные выпуски в средствах массовой информации, в том числе согласно имеющейся лицензии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848326210"/>
              </p:ext>
            </p:extLst>
          </p:nvPr>
        </p:nvGraphicFramePr>
        <p:xfrm>
          <a:off x="2973662" y="5157192"/>
          <a:ext cx="3348025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Стрелка вниз 14"/>
          <p:cNvSpPr/>
          <p:nvPr/>
        </p:nvSpPr>
        <p:spPr>
          <a:xfrm>
            <a:off x="2149976" y="3861047"/>
            <a:ext cx="331262" cy="224012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4360340" y="2349502"/>
            <a:ext cx="208951" cy="341312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08104" y="4106781"/>
            <a:ext cx="3155900" cy="956418"/>
          </a:xfrm>
          <a:prstGeom prst="roundRect">
            <a:avLst>
              <a:gd name="adj" fmla="val 4522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2. </a:t>
            </a:r>
            <a:r>
              <a:rPr lang="ru-RU" sz="1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Осуществление издательской деятельности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6560383" y="3859000"/>
            <a:ext cx="331262" cy="224012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2" grpId="0" animBg="1"/>
      <p:bldGraphic spid="2" grpId="0">
        <p:bldAsOne/>
      </p:bldGraphic>
      <p:bldP spid="15" grpId="0" animBg="1"/>
      <p:bldP spid="16" grpId="0" animBg="1"/>
      <p:bldP spid="12" grpId="0" animBg="1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64469" y="188641"/>
            <a:ext cx="6415062" cy="114576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algn="ctr">
              <a:defRPr/>
            </a:pPr>
            <a:r>
              <a:rPr lang="ru-RU" sz="2400" b="1" dirty="0">
                <a:latin typeface="+mj-lt"/>
                <a:ea typeface="+mj-ea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400" b="1" dirty="0">
                <a:latin typeface="+mj-lt"/>
                <a:ea typeface="+mj-ea"/>
                <a:cs typeface="Times New Roman" pitchFamily="18" charset="0"/>
              </a:rPr>
              <a:t>«Управление муниципальными </a:t>
            </a:r>
            <a:r>
              <a:rPr lang="ru-RU" sz="2400" b="1" dirty="0" smtClean="0">
                <a:latin typeface="+mj-lt"/>
                <a:ea typeface="+mj-ea"/>
                <a:cs typeface="Times New Roman" pitchFamily="18" charset="0"/>
              </a:rPr>
              <a:t>финансами»</a:t>
            </a:r>
            <a:endParaRPr lang="ru-RU" sz="2400" b="1" dirty="0"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14623" y="1484784"/>
            <a:ext cx="7861300" cy="864096"/>
          </a:xfrm>
          <a:prstGeom prst="roundRect">
            <a:avLst>
              <a:gd name="adj" fmla="val 975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сбалансированности и устойчивости бюджетной системы города Игарки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01352" y="3723769"/>
            <a:ext cx="7862887" cy="917575"/>
          </a:xfrm>
          <a:prstGeom prst="roundRect">
            <a:avLst>
              <a:gd name="adj" fmla="val 5459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30000" dist="101600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беспечение деятельности финансового органа муниципального образования город Игарка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13829" y="2591302"/>
            <a:ext cx="7862887" cy="843542"/>
          </a:xfrm>
          <a:prstGeom prst="roundRect">
            <a:avLst>
              <a:gd name="adj" fmla="val 103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качества планирования и управления муниципальными финансами 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06059709"/>
              </p:ext>
            </p:extLst>
          </p:nvPr>
        </p:nvGraphicFramePr>
        <p:xfrm>
          <a:off x="2915816" y="5001707"/>
          <a:ext cx="3240360" cy="1739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" name="Стрелка вниз 27"/>
          <p:cNvSpPr/>
          <p:nvPr/>
        </p:nvSpPr>
        <p:spPr>
          <a:xfrm>
            <a:off x="4427538" y="3434844"/>
            <a:ext cx="288925" cy="288925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4418805" y="2376835"/>
            <a:ext cx="287337" cy="1841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трелка вниз 27"/>
          <p:cNvSpPr/>
          <p:nvPr/>
        </p:nvSpPr>
        <p:spPr>
          <a:xfrm>
            <a:off x="4418805" y="4641344"/>
            <a:ext cx="297658" cy="3603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2" grpId="0" animBg="1"/>
      <p:bldGraphic spid="3" grpId="0">
        <p:bldAsOne/>
      </p:bldGraphic>
      <p:bldP spid="28" grpId="0" animBg="1"/>
      <p:bldP spid="29" grpId="0" animBg="1"/>
      <p:bldP spid="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118234" y="285740"/>
            <a:ext cx="6999607" cy="105026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algn="ctr">
              <a:defRPr/>
            </a:pPr>
            <a:r>
              <a:rPr lang="ru-RU" sz="2000" b="1" dirty="0">
                <a:latin typeface="+mj-lt"/>
                <a:ea typeface="+mj-ea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b="1" dirty="0" smtClean="0">
                <a:latin typeface="+mj-lt"/>
                <a:ea typeface="+mj-ea"/>
                <a:cs typeface="Times New Roman" pitchFamily="18" charset="0"/>
              </a:rPr>
              <a:t>«Формирование комфортной городской среды»</a:t>
            </a:r>
            <a:endParaRPr lang="ru-RU" sz="2000" b="1" dirty="0"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7388" y="1479550"/>
            <a:ext cx="7861300" cy="714375"/>
          </a:xfrm>
          <a:prstGeom prst="roundRect">
            <a:avLst>
              <a:gd name="adj" fmla="val 975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Создание наиболее благоприятных и комфортных условий жизнедеятельности населения муниципального образования город Игарка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871044881"/>
              </p:ext>
            </p:extLst>
          </p:nvPr>
        </p:nvGraphicFramePr>
        <p:xfrm>
          <a:off x="2987824" y="4869161"/>
          <a:ext cx="3043894" cy="197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Стрелка вниз 28"/>
          <p:cNvSpPr/>
          <p:nvPr/>
        </p:nvSpPr>
        <p:spPr>
          <a:xfrm>
            <a:off x="4411663" y="2216150"/>
            <a:ext cx="287337" cy="1841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6885432" y="2216150"/>
            <a:ext cx="287337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979712" y="2223293"/>
            <a:ext cx="287337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483768" y="2412206"/>
            <a:ext cx="3096344" cy="2456954"/>
          </a:xfrm>
          <a:prstGeom prst="roundRect">
            <a:avLst>
              <a:gd name="adj" fmla="val 713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беспечение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создания, содержания и развития объектов благоустройства на территории муниципального образования город Игарка, включая объекты, находящиеся в частной собственности и прилегающие к ним территории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645844" y="2398713"/>
            <a:ext cx="2896568" cy="2452886"/>
          </a:xfrm>
          <a:prstGeom prst="roundRect">
            <a:avLst>
              <a:gd name="adj" fmla="val 713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овышение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уровня вовлеченности заинтересованных граждан, организаций в реализацию мероприятий по благоустройству территории муниципального образования город Игарка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7389" y="2416274"/>
            <a:ext cx="1652364" cy="2452886"/>
          </a:xfrm>
          <a:prstGeom prst="roundRect">
            <a:avLst>
              <a:gd name="adj" fmla="val 713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1. </a:t>
            </a:r>
          </a:p>
          <a:p>
            <a:pPr algn="ctr">
              <a:defRPr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формирования единого облика муниципального образования город Игарка</a:t>
            </a:r>
          </a:p>
        </p:txBody>
      </p:sp>
    </p:spTree>
    <p:extLst>
      <p:ext uri="{BB962C8B-B14F-4D97-AF65-F5344CB8AC3E}">
        <p14:creationId xmlns:p14="http://schemas.microsoft.com/office/powerpoint/2010/main" val="50007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Graphic spid="2" grpId="0">
        <p:bldAsOne/>
      </p:bldGraphic>
      <p:bldP spid="29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99592" y="1772816"/>
            <a:ext cx="7236296" cy="211683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dirty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b="1" i="1" dirty="0">
                <a:solidFill>
                  <a:schemeClr val="tx2"/>
                </a:solidFill>
                <a:latin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>
          <a:xfrm>
            <a:off x="407490" y="260648"/>
            <a:ext cx="8229600" cy="1139825"/>
          </a:xfrm>
          <a:ln>
            <a:solidFill>
              <a:schemeClr val="accent2"/>
            </a:solidFill>
          </a:ln>
        </p:spPr>
        <p:txBody>
          <a:bodyPr anchorCtr="0">
            <a:normAutofit fontScale="90000"/>
          </a:bodyPr>
          <a:lstStyle/>
          <a:p>
            <a:pPr eaLnBrk="1" hangingPunct="1">
              <a:defRPr/>
            </a:pP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effectLst/>
              </a:rPr>
              <a:t>Основные направления налоговой политики в 2019 году и плановом периоде 2020 и 2021 годов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179512" y="1484784"/>
            <a:ext cx="8712968" cy="5256584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     Целью 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налоговой  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политики  является 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наращивание экономического и налогового потенциала, мобилизация доходов городского бюджета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AutoShape 4"/>
          <p:cNvSpPr>
            <a:spLocks noChangeArrowheads="1"/>
          </p:cNvSpPr>
          <p:nvPr/>
        </p:nvSpPr>
        <p:spPr bwMode="auto">
          <a:xfrm>
            <a:off x="1893704" y="2204864"/>
            <a:ext cx="5257172" cy="1512168"/>
          </a:xfrm>
          <a:prstGeom prst="downArrow">
            <a:avLst>
              <a:gd name="adj1" fmla="val 51620"/>
              <a:gd name="adj2" fmla="val 70094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Задачи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налоговой политики, </a:t>
            </a: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планируемые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 реализации </a:t>
            </a: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2019 году</a:t>
            </a:r>
          </a:p>
        </p:txBody>
      </p:sp>
      <p:sp>
        <p:nvSpPr>
          <p:cNvPr id="30726" name="AutoShape 7"/>
          <p:cNvSpPr>
            <a:spLocks noChangeArrowheads="1"/>
          </p:cNvSpPr>
          <p:nvPr/>
        </p:nvSpPr>
        <p:spPr bwMode="auto">
          <a:xfrm>
            <a:off x="1913624" y="4581128"/>
            <a:ext cx="5257172" cy="57467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A8CCC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Обеспечение качества </a:t>
            </a:r>
          </a:p>
          <a:p>
            <a:pPr algn="ctr"/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администрирования доходов</a:t>
            </a:r>
          </a:p>
        </p:txBody>
      </p:sp>
      <p:sp>
        <p:nvSpPr>
          <p:cNvPr id="30727" name="AutoShape 8"/>
          <p:cNvSpPr>
            <a:spLocks noChangeArrowheads="1"/>
          </p:cNvSpPr>
          <p:nvPr/>
        </p:nvSpPr>
        <p:spPr bwMode="auto">
          <a:xfrm>
            <a:off x="1893704" y="3789734"/>
            <a:ext cx="5257172" cy="57467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A8CCC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Эффективное использование  </a:t>
            </a:r>
          </a:p>
          <a:p>
            <a:pPr algn="ctr"/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муниципального имущества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1913624" y="5445224"/>
            <a:ext cx="5257172" cy="79208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A8CCC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Сдерживание роста налоговой нагрузки </a:t>
            </a:r>
            <a:endParaRPr lang="ru-RU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сохранение </a:t>
            </a:r>
            <a:r>
              <a:rPr lang="ru-R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действующих </a:t>
            </a:r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мер </a:t>
            </a:r>
            <a:endParaRPr lang="ru-RU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налоговой </a:t>
            </a:r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поддержки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  <p:bldP spid="30723" grpId="0" animBg="1"/>
      <p:bldP spid="30726" grpId="0" animBg="1"/>
      <p:bldP spid="3072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Line 26"/>
          <p:cNvSpPr>
            <a:spLocks noChangeShapeType="1"/>
          </p:cNvSpPr>
          <p:nvPr/>
        </p:nvSpPr>
        <p:spPr bwMode="auto">
          <a:xfrm>
            <a:off x="4628895" y="2923867"/>
            <a:ext cx="21120" cy="237734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cxnSp>
        <p:nvCxnSpPr>
          <p:cNvPr id="22" name="AutoShape 30"/>
          <p:cNvCxnSpPr>
            <a:cxnSpLocks noChangeShapeType="1"/>
            <a:stCxn id="29" idx="1"/>
          </p:cNvCxnSpPr>
          <p:nvPr/>
        </p:nvCxnSpPr>
        <p:spPr bwMode="auto">
          <a:xfrm flipH="1">
            <a:off x="4639455" y="5298064"/>
            <a:ext cx="635780" cy="3144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5" name="AutoShape 30"/>
          <p:cNvCxnSpPr>
            <a:cxnSpLocks noChangeShapeType="1"/>
            <a:stCxn id="24" idx="1"/>
            <a:endCxn id="28678" idx="0"/>
          </p:cNvCxnSpPr>
          <p:nvPr/>
        </p:nvCxnSpPr>
        <p:spPr bwMode="auto">
          <a:xfrm flipH="1">
            <a:off x="4628895" y="2923866"/>
            <a:ext cx="646340" cy="1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</p:cNvCxnSpPr>
          <p:nvPr/>
        </p:nvCxnSpPr>
        <p:spPr bwMode="auto">
          <a:xfrm flipH="1">
            <a:off x="4052632" y="2924945"/>
            <a:ext cx="576263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sp>
        <p:nvSpPr>
          <p:cNvPr id="18" name="Стрелка вправо с вырезом 17"/>
          <p:cNvSpPr/>
          <p:nvPr/>
        </p:nvSpPr>
        <p:spPr>
          <a:xfrm>
            <a:off x="153076" y="3804608"/>
            <a:ext cx="360040" cy="3505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68256" y="3594872"/>
            <a:ext cx="3384376" cy="845164"/>
          </a:xfrm>
          <a:prstGeom prst="rect">
            <a:avLst/>
          </a:prstGeom>
          <a:solidFill>
            <a:srgbClr val="DFF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tx1"/>
                </a:solidFill>
                <a:latin typeface="Arial" charset="0"/>
                <a:cs typeface="Arial" charset="0"/>
              </a:rPr>
              <a:t>Повышение эффективности деятельности муниципальных учреждений</a:t>
            </a:r>
          </a:p>
        </p:txBody>
      </p:sp>
      <p:sp>
        <p:nvSpPr>
          <p:cNvPr id="36" name="Стрелка вправо с вырезом 35"/>
          <p:cNvSpPr/>
          <p:nvPr/>
        </p:nvSpPr>
        <p:spPr>
          <a:xfrm>
            <a:off x="153076" y="4816772"/>
            <a:ext cx="360040" cy="3505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68256" y="4607036"/>
            <a:ext cx="3384376" cy="845164"/>
          </a:xfrm>
          <a:prstGeom prst="rect">
            <a:avLst/>
          </a:prstGeom>
          <a:solidFill>
            <a:srgbClr val="DFF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Реализация </a:t>
            </a:r>
            <a:r>
              <a:rPr lang="ru-RU" sz="1300" dirty="0">
                <a:solidFill>
                  <a:schemeClr val="tx1"/>
                </a:solidFill>
                <a:latin typeface="Arial" charset="0"/>
                <a:cs typeface="Arial" charset="0"/>
              </a:rPr>
              <a:t>Плана по росту доходов, оптимизации расходов и совершенствованию долговой политики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2368194"/>
            <a:ext cx="3513080" cy="102002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8CC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dirty="0">
                <a:solidFill>
                  <a:schemeClr val="tx1"/>
                </a:solidFill>
              </a:rPr>
              <a:t>Повышение эффективности бюджетных расходов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275235" y="2368194"/>
            <a:ext cx="3513080" cy="111134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8CC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dirty="0">
                <a:solidFill>
                  <a:schemeClr val="tx1"/>
                </a:solidFill>
              </a:rPr>
              <a:t>Обеспечение открытости </a:t>
            </a:r>
          </a:p>
          <a:p>
            <a:pPr marL="0" lvl="1" algn="ctr"/>
            <a:r>
              <a:rPr lang="ru-RU" dirty="0">
                <a:solidFill>
                  <a:schemeClr val="tx1"/>
                </a:solidFill>
              </a:rPr>
              <a:t>бюджетного процесса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275235" y="4070784"/>
            <a:ext cx="3513080" cy="245456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8CC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dirty="0">
                <a:solidFill>
                  <a:schemeClr val="tx1"/>
                </a:solidFill>
              </a:rPr>
              <a:t>Взаимодействие с краевыми и районными </a:t>
            </a:r>
          </a:p>
          <a:p>
            <a:pPr marL="0" lvl="1" algn="ctr"/>
            <a:r>
              <a:rPr lang="ru-RU" dirty="0">
                <a:solidFill>
                  <a:schemeClr val="tx1"/>
                </a:solidFill>
              </a:rPr>
              <a:t>органами власти по увеличению </a:t>
            </a:r>
          </a:p>
          <a:p>
            <a:pPr marL="0" lvl="1" algn="ctr"/>
            <a:r>
              <a:rPr lang="ru-RU" dirty="0">
                <a:solidFill>
                  <a:schemeClr val="tx1"/>
                </a:solidFill>
              </a:rPr>
              <a:t>объема финансовой поддержки </a:t>
            </a:r>
          </a:p>
          <a:p>
            <a:pPr marL="0" lvl="1" algn="ctr"/>
            <a:r>
              <a:rPr lang="ru-RU" dirty="0">
                <a:solidFill>
                  <a:schemeClr val="tx1"/>
                </a:solidFill>
              </a:rPr>
              <a:t>из районного и краевого бюджетов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79751" y="1268760"/>
            <a:ext cx="8275199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+mn-lt"/>
                <a:cs typeface="Times New Roman" pitchFamily="18" charset="0"/>
              </a:rPr>
              <a:t>Целью бюджетной политики  является обеспечение сбалансированного развития муниципального образования город Игарка, </a:t>
            </a:r>
            <a:r>
              <a:rPr lang="ru-RU" sz="1600" b="1" dirty="0" smtClean="0">
                <a:latin typeface="+mn-lt"/>
                <a:cs typeface="Times New Roman" pitchFamily="18" charset="0"/>
              </a:rPr>
              <a:t>осуществление планируется за </a:t>
            </a:r>
            <a:r>
              <a:rPr lang="ru-RU" sz="1600" b="1" dirty="0">
                <a:latin typeface="+mn-lt"/>
                <a:cs typeface="Times New Roman" pitchFamily="18" charset="0"/>
              </a:rPr>
              <a:t>счет решения следующих задач:</a:t>
            </a:r>
            <a:endParaRPr lang="ru-RU" sz="1600" b="1" dirty="0">
              <a:latin typeface="+mn-lt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3052" y="260648"/>
            <a:ext cx="8857896" cy="830997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Основные направления бюджетной политики на 2019 год и плановый период 2020 и 2021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годов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animBg="1"/>
      <p:bldP spid="18" grpId="0" animBg="1"/>
      <p:bldP spid="21" grpId="0" animBg="1"/>
      <p:bldP spid="36" grpId="0" animBg="1"/>
      <p:bldP spid="37" grpId="0" animBg="1"/>
      <p:bldP spid="5" grpId="0" animBg="1"/>
      <p:bldP spid="24" grpId="0" animBg="1"/>
      <p:bldP spid="29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323528" y="188641"/>
            <a:ext cx="8640960" cy="1368152"/>
          </a:xfrm>
          <a:solidFill>
            <a:schemeClr val="bg1">
              <a:lumMod val="95000"/>
            </a:schemeClr>
          </a:solidFill>
          <a:ln>
            <a:solidFill>
              <a:schemeClr val="accent2"/>
            </a:solidFill>
          </a:ln>
        </p:spPr>
        <p:txBody>
          <a:bodyPr anchorCtr="0">
            <a:normAutofit fontScale="90000"/>
          </a:bodyPr>
          <a:lstStyle/>
          <a:p>
            <a:pPr lvl="0"/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Правовое регулирование вопросов, положенных в основу 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effectLst/>
              </a:rPr>
              <a:t>составления проекта городского бюджета на 2019 год и плановый период 2020 и 2021 годов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871096935"/>
              </p:ext>
            </p:extLst>
          </p:nvPr>
        </p:nvGraphicFramePr>
        <p:xfrm>
          <a:off x="107505" y="1700808"/>
          <a:ext cx="892899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1276830"/>
              </p:ext>
            </p:extLst>
          </p:nvPr>
        </p:nvGraphicFramePr>
        <p:xfrm>
          <a:off x="323528" y="1412776"/>
          <a:ext cx="849694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0005090"/>
              </p:ext>
            </p:extLst>
          </p:nvPr>
        </p:nvGraphicFramePr>
        <p:xfrm>
          <a:off x="683568" y="3789040"/>
          <a:ext cx="7848872" cy="306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2"/>
          <p:cNvSpPr txBox="1">
            <a:spLocks/>
          </p:cNvSpPr>
          <p:nvPr/>
        </p:nvSpPr>
        <p:spPr>
          <a:xfrm>
            <a:off x="323528" y="183334"/>
            <a:ext cx="8640960" cy="13681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Основные параметры городского бюджете на 2019 год и плановый период 2020-2021 годов</a:t>
            </a:r>
          </a:p>
        </p:txBody>
      </p:sp>
    </p:spTree>
    <p:extLst>
      <p:ext uri="{BB962C8B-B14F-4D97-AF65-F5344CB8AC3E}">
        <p14:creationId xmlns:p14="http://schemas.microsoft.com/office/powerpoint/2010/main" val="280278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352599"/>
              </p:ext>
            </p:extLst>
          </p:nvPr>
        </p:nvGraphicFramePr>
        <p:xfrm>
          <a:off x="75380" y="1340768"/>
          <a:ext cx="896111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2"/>
          <p:cNvSpPr txBox="1">
            <a:spLocks/>
          </p:cNvSpPr>
          <p:nvPr/>
        </p:nvSpPr>
        <p:spPr>
          <a:xfrm>
            <a:off x="179512" y="116632"/>
            <a:ext cx="8640960" cy="13681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Динамика доходов и расходов городского бюджете за 2018-2019 </a:t>
            </a:r>
            <a:r>
              <a:rPr lang="ru-RU" sz="1800" b="1" i="1" dirty="0" smtClean="0">
                <a:solidFill>
                  <a:schemeClr val="accent4">
                    <a:lumMod val="75000"/>
                  </a:schemeClr>
                </a:solidFill>
              </a:rPr>
              <a:t>г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. и плановый период 2020-2021 </a:t>
            </a:r>
            <a:r>
              <a:rPr lang="ru-RU" sz="1800" b="1" i="1" dirty="0" smtClean="0">
                <a:solidFill>
                  <a:schemeClr val="accent4">
                    <a:lumMod val="75000"/>
                  </a:schemeClr>
                </a:solidFill>
              </a:rPr>
              <a:t>г. тыс.руб.</a:t>
            </a:r>
          </a:p>
        </p:txBody>
      </p:sp>
    </p:spTree>
    <p:extLst>
      <p:ext uri="{BB962C8B-B14F-4D97-AF65-F5344CB8AC3E}">
        <p14:creationId xmlns:p14="http://schemas.microsoft.com/office/powerpoint/2010/main" val="202831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964488" cy="576808"/>
          </a:xfrm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pPr lvl="0" eaLnBrk="1" fontAlgn="b" hangingPunct="1">
              <a:spcBef>
                <a:spcPts val="0"/>
              </a:spcBef>
              <a:spcAft>
                <a:spcPts val="0"/>
              </a:spcAft>
            </a:pPr>
            <a:r>
              <a:rPr lang="ru-RU" sz="1200" b="1" kern="1200" dirty="0" smtClean="0">
                <a:solidFill>
                  <a:srgbClr val="000000"/>
                </a:solidFill>
                <a:effectLst/>
                <a:latin typeface="Verdana"/>
                <a:ea typeface="+mn-ea"/>
              </a:rPr>
              <a:t/>
            </a:r>
            <a:br>
              <a:rPr lang="ru-RU" sz="1200" b="1" kern="1200" dirty="0" smtClean="0">
                <a:solidFill>
                  <a:srgbClr val="000000"/>
                </a:solidFill>
                <a:effectLst/>
                <a:latin typeface="Verdana"/>
                <a:ea typeface="+mn-ea"/>
              </a:rPr>
            </a:br>
            <a:r>
              <a:rPr lang="ru-RU" sz="1800" b="1" i="1" kern="1200" dirty="0" smtClean="0">
                <a:solidFill>
                  <a:srgbClr val="000000"/>
                </a:solidFill>
                <a:effectLst/>
                <a:ea typeface="+mn-ea"/>
              </a:rPr>
              <a:t> </a:t>
            </a:r>
            <a:r>
              <a:rPr lang="ru-RU" sz="2200" b="1" i="1" kern="1200" dirty="0" smtClean="0">
                <a:solidFill>
                  <a:schemeClr val="accent4">
                    <a:lumMod val="75000"/>
                  </a:schemeClr>
                </a:solidFill>
                <a:effectLst/>
                <a:ea typeface="+mn-ea"/>
              </a:rPr>
              <a:t>Структура доходов </a:t>
            </a:r>
            <a:r>
              <a:rPr lang="ru-RU" sz="2200" b="1" i="1" kern="1200" dirty="0">
                <a:solidFill>
                  <a:schemeClr val="accent4">
                    <a:lumMod val="75000"/>
                  </a:schemeClr>
                </a:solidFill>
                <a:effectLst/>
                <a:ea typeface="+mn-ea"/>
              </a:rPr>
              <a:t>городского бюджета за </a:t>
            </a:r>
            <a:r>
              <a:rPr lang="ru-RU" sz="2200" b="1" i="1" kern="1200" dirty="0" smtClean="0">
                <a:solidFill>
                  <a:schemeClr val="accent4">
                    <a:lumMod val="75000"/>
                  </a:schemeClr>
                </a:solidFill>
                <a:effectLst/>
                <a:ea typeface="+mn-ea"/>
              </a:rPr>
              <a:t>период 2018 </a:t>
            </a:r>
            <a:r>
              <a:rPr lang="ru-RU" sz="2200" b="1" i="1" kern="1200" dirty="0">
                <a:solidFill>
                  <a:schemeClr val="accent4">
                    <a:lumMod val="75000"/>
                  </a:schemeClr>
                </a:solidFill>
                <a:effectLst/>
                <a:ea typeface="+mn-ea"/>
              </a:rPr>
              <a:t>г. и плановый период </a:t>
            </a:r>
            <a:r>
              <a:rPr lang="ru-RU" sz="2200" b="1" i="1" kern="1200" dirty="0" smtClean="0">
                <a:solidFill>
                  <a:schemeClr val="accent4">
                    <a:lumMod val="75000"/>
                  </a:schemeClr>
                </a:solidFill>
                <a:effectLst/>
                <a:ea typeface="+mn-ea"/>
              </a:rPr>
              <a:t>2019-2021 г.г.</a:t>
            </a:r>
            <a:r>
              <a:rPr lang="ru-RU" sz="1800" b="1" i="1" kern="1200" dirty="0" smtClean="0">
                <a:solidFill>
                  <a:schemeClr val="tx2">
                    <a:lumMod val="90000"/>
                  </a:schemeClr>
                </a:solidFill>
                <a:effectLst/>
                <a:ea typeface="+mn-ea"/>
              </a:rPr>
              <a:t/>
            </a:r>
            <a:br>
              <a:rPr lang="ru-RU" sz="1800" b="1" i="1" kern="1200" dirty="0" smtClean="0">
                <a:solidFill>
                  <a:schemeClr val="tx2">
                    <a:lumMod val="90000"/>
                  </a:schemeClr>
                </a:solidFill>
                <a:effectLst/>
                <a:ea typeface="+mn-ea"/>
              </a:rPr>
            </a:br>
            <a:endParaRPr lang="ru-RU" sz="1800" i="1" dirty="0">
              <a:solidFill>
                <a:schemeClr val="tx2">
                  <a:lumMod val="90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237891"/>
              </p:ext>
            </p:extLst>
          </p:nvPr>
        </p:nvGraphicFramePr>
        <p:xfrm>
          <a:off x="107506" y="692693"/>
          <a:ext cx="8784974" cy="604867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968441"/>
                <a:gridCol w="1192762"/>
                <a:gridCol w="1192762"/>
                <a:gridCol w="1192762"/>
                <a:gridCol w="1238247"/>
              </a:tblGrid>
              <a:tr h="4117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2018 год, тыс. руб.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 год, тыс. руб.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2020 год, тыс. руб.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2021 год, тыс руб.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</a:tr>
              <a:tr h="2058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Доходы, всего </a:t>
                      </a:r>
                      <a:endParaRPr lang="ru-RU" sz="11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289 188,5   </a:t>
                      </a:r>
                      <a:endParaRPr lang="ru-RU" sz="11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301 740,0   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301 076,6   </a:t>
                      </a:r>
                      <a:endParaRPr lang="ru-RU" sz="11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300 614,7   </a:t>
                      </a:r>
                    </a:p>
                  </a:txBody>
                  <a:tcPr marL="7343" marR="7343" marT="7343" marB="0" anchor="ctr"/>
                </a:tc>
              </a:tr>
              <a:tr h="2842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НАЛОГОВЫЕ И НЕНАЛОГОВЫЕ ДОХОДЫ</a:t>
                      </a:r>
                      <a:endParaRPr lang="ru-RU" sz="11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43 344,1   </a:t>
                      </a:r>
                      <a:endParaRPr lang="ru-RU" sz="11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40 325,9   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41 653,9</a:t>
                      </a:r>
                      <a:endParaRPr lang="ru-RU" sz="11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43 441,9</a:t>
                      </a:r>
                      <a:endParaRPr lang="ru-RU" sz="1100" b="1" u="none" strike="noStrike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43" marR="7343" marT="7343" marB="0" anchor="ctr"/>
                </a:tc>
              </a:tr>
              <a:tr h="2058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 на доходы физических лиц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30 058,5   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31 231,0   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32 480,2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34 169,2</a:t>
                      </a:r>
                      <a:endParaRPr lang="ru-RU" sz="1100" u="none" strike="noStrike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43" marR="7343" marT="7343" marB="0" anchor="ctr"/>
                </a:tc>
              </a:tr>
              <a:tr h="6176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382,9   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426,5   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440,2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457,3</a:t>
                      </a:r>
                    </a:p>
                  </a:txBody>
                  <a:tcPr marL="7343" marR="7343" marT="7343" marB="0" anchor="ctr"/>
                </a:tc>
              </a:tr>
              <a:tr h="2058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 на имущество физических лиц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1 160,0   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1 900,0   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1 960,8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2 037,3</a:t>
                      </a:r>
                      <a:endParaRPr lang="ru-RU" sz="1100" u="none" strike="noStrike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43" marR="7343" marT="7343" marB="0" anchor="ctr"/>
                </a:tc>
              </a:tr>
              <a:tr h="2058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Земельный налог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195,9   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134,0   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138,3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143,7</a:t>
                      </a:r>
                    </a:p>
                  </a:txBody>
                  <a:tcPr marL="7343" marR="7343" marT="7343" marB="0" anchor="ctr"/>
                </a:tc>
              </a:tr>
              <a:tr h="2058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Государственная пошлина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7343" marR="7343" marT="7343" marB="0" anchor="ctr"/>
                </a:tc>
              </a:tr>
              <a:tr h="4117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Доходы, получаемые в виде арендной платы за земельные участки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4 220,5   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966,0   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966,0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966,0</a:t>
                      </a:r>
                      <a:endParaRPr lang="ru-RU" sz="1100" u="none" strike="noStrike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43" marR="7343" marT="7343" marB="0" anchor="ctr"/>
                </a:tc>
              </a:tr>
              <a:tr h="14410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Прочие поступления от использования имущества, находящегося в собственности городских поселений (за исключением имущества муниципальных бюджетных и автономных учреждений, а также имущества муниципальных унитарных предприятий, в том числе казенных)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6 341,2   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5 535,9   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5 535,9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5 535,9</a:t>
                      </a:r>
                      <a:endParaRPr lang="ru-RU" sz="1100" u="none" strike="noStrike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43" marR="7343" marT="7343" marB="0" anchor="ctr"/>
                </a:tc>
              </a:tr>
              <a:tr h="4117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 от оказания платных услуг (работ)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      -     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-     </a:t>
                      </a:r>
                    </a:p>
                  </a:txBody>
                  <a:tcPr marL="7343" marR="7343" marT="73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      -     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-     </a:t>
                      </a:r>
                    </a:p>
                  </a:txBody>
                  <a:tcPr marL="7343" marR="7343" marT="7343" marB="0" anchor="b"/>
                </a:tc>
              </a:tr>
              <a:tr h="4117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 от продажи материальных и нематериальных активов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817,6   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5,0   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5,0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343" marR="7343" marT="7343" marB="0" anchor="ctr"/>
                </a:tc>
              </a:tr>
              <a:tr h="2058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Штрафов, санкции, возмещение ущерба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167,5   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127,5   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127,5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127,5</a:t>
                      </a:r>
                    </a:p>
                  </a:txBody>
                  <a:tcPr marL="7343" marR="7343" marT="7343" marB="0" anchor="ctr"/>
                </a:tc>
              </a:tr>
              <a:tr h="4117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Прочие неналоговые доходы бюджетов городских поселений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      -     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-     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      -     </a:t>
                      </a:r>
                      <a:endParaRPr lang="ru-RU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-     </a:t>
                      </a:r>
                    </a:p>
                  </a:txBody>
                  <a:tcPr marL="7343" marR="7343" marT="7343" marB="0" anchor="ctr"/>
                </a:tc>
              </a:tr>
              <a:tr h="4117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БЕЗВОЗМЕЗДНЫЕ ПОСТУПЛЕНИЯ</a:t>
                      </a:r>
                      <a:endParaRPr lang="ru-RU" sz="11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245 844,4   </a:t>
                      </a:r>
                      <a:endParaRPr lang="ru-RU" sz="11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261 414,1   </a:t>
                      </a: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259 422,7</a:t>
                      </a:r>
                      <a:endParaRPr lang="ru-RU" sz="11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43" marR="7343" marT="73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257 172,8</a:t>
                      </a:r>
                      <a:endParaRPr lang="ru-RU" sz="1100" b="1" u="none" strike="noStrike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43" marR="7343" marT="7343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684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29810</TotalTime>
  <Words>2951</Words>
  <Application>Microsoft Office PowerPoint</Application>
  <PresentationFormat>Экран (4:3)</PresentationFormat>
  <Paragraphs>459</Paragraphs>
  <Slides>36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Аптека</vt:lpstr>
      <vt:lpstr>Презентация PowerPoint</vt:lpstr>
      <vt:lpstr>Основные показатели социально-экономического развития города</vt:lpstr>
      <vt:lpstr>Уровень зарегистрированной безработицы и доходов населения</vt:lpstr>
      <vt:lpstr>Основные направления налоговой политики в 2019 году и плановом периоде 2020 и 2021 годов</vt:lpstr>
      <vt:lpstr>Презентация PowerPoint</vt:lpstr>
      <vt:lpstr>Правовое регулирование вопросов, положенных в основу составления проекта городского бюджета на 2019 год и плановый период 2020 и 2021 годов</vt:lpstr>
      <vt:lpstr>Презентация PowerPoint</vt:lpstr>
      <vt:lpstr>Презентация PowerPoint</vt:lpstr>
      <vt:lpstr>  Структура доходов городского бюджета за период 2018 г. и плановый период 2019-2021 г.г.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Перечень муниципальных программ на 2019 год и плановый период 2020 и 2021 годов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 муниципальной программы «Развитие молодежной политики»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ГУЭИ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kenik</dc:creator>
  <cp:lastModifiedBy>Шевцова И.В.</cp:lastModifiedBy>
  <cp:revision>2181</cp:revision>
  <cp:lastPrinted>2018-12-18T02:46:04Z</cp:lastPrinted>
  <dcterms:created xsi:type="dcterms:W3CDTF">2008-04-18T02:24:41Z</dcterms:created>
  <dcterms:modified xsi:type="dcterms:W3CDTF">2018-12-18T03:06:52Z</dcterms:modified>
</cp:coreProperties>
</file>