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14"/>
  </p:notesMasterIdLst>
  <p:handoutMasterIdLst>
    <p:handoutMasterId r:id="rId15"/>
  </p:handoutMasterIdLst>
  <p:sldIdLst>
    <p:sldId id="278" r:id="rId2"/>
    <p:sldId id="274" r:id="rId3"/>
    <p:sldId id="275" r:id="rId4"/>
    <p:sldId id="276" r:id="rId5"/>
    <p:sldId id="277" r:id="rId6"/>
    <p:sldId id="271" r:id="rId7"/>
    <p:sldId id="279" r:id="rId8"/>
    <p:sldId id="280" r:id="rId9"/>
    <p:sldId id="282" r:id="rId10"/>
    <p:sldId id="284" r:id="rId11"/>
    <p:sldId id="286" r:id="rId12"/>
    <p:sldId id="283" r:id="rId1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AFE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803" autoAdjust="0"/>
  </p:normalViewPr>
  <p:slideViewPr>
    <p:cSldViewPr>
      <p:cViewPr varScale="1">
        <p:scale>
          <a:sx n="71" d="100"/>
          <a:sy n="7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8%20&#1075;&#1086;&#1076;\&#1057;&#1090;&#1088;&#1091;&#1082;&#1090;&#1091;&#1088;&#1072;%20&#1088;&#1072;&#1089;&#1093;&#1086;&#1076;&#1086;&#1074;%20-%20&#1089;%20&#1075;&#1088;&#1072;&#1092;&#1080;&#1082;&#1072;&#1084;&#1080;%202018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8%20&#1075;&#1086;&#1076;\&#1057;&#1090;&#1088;&#1091;&#1082;&#1090;&#1091;&#1088;&#1072;%20&#1088;&#1072;&#1089;&#1093;&#1086;&#1076;&#1086;&#1074;%20-%20&#1089;%20&#1075;&#1088;&#1072;&#1092;&#1080;&#1082;&#1072;&#1084;&#1080;%202018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85982549230067"/>
          <c:y val="3.6604947458668116E-2"/>
          <c:w val="0.67355417809407769"/>
          <c:h val="0.8002795286896843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'Динамика доходов'!$B$4</c:f>
              <c:strCache>
                <c:ptCount val="1"/>
                <c:pt idx="0">
                  <c:v>2018 год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доходов'!$A$5:$A$8</c:f>
              <c:strCache>
                <c:ptCount val="4"/>
                <c:pt idx="0">
                  <c:v>Безвозмездные поступления (МБТ, субвенции)</c:v>
                </c:pt>
                <c:pt idx="1">
                  <c:v>Собственные доходы, в т.ч.</c:v>
                </c:pt>
                <c:pt idx="2">
                  <c:v>Налоговые доходы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'Динамика доходов'!$B$5:$B$8</c:f>
              <c:numCache>
                <c:formatCode>#,##0</c:formatCode>
                <c:ptCount val="4"/>
                <c:pt idx="0">
                  <c:v>386805.17407000001</c:v>
                </c:pt>
                <c:pt idx="1">
                  <c:v>37219.269509999998</c:v>
                </c:pt>
                <c:pt idx="2">
                  <c:v>30697.32762</c:v>
                </c:pt>
                <c:pt idx="3">
                  <c:v>6521.9418900000001</c:v>
                </c:pt>
              </c:numCache>
            </c:numRef>
          </c:val>
        </c:ser>
        <c:ser>
          <c:idx val="1"/>
          <c:order val="1"/>
          <c:tx>
            <c:strRef>
              <c:f>'Динамика доходов'!$C$4</c:f>
              <c:strCache>
                <c:ptCount val="1"/>
                <c:pt idx="0">
                  <c:v>2019 год (тыс. руб.)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доходов'!$A$5:$A$8</c:f>
              <c:strCache>
                <c:ptCount val="4"/>
                <c:pt idx="0">
                  <c:v>Безвозмездные поступления (МБТ, субвенции)</c:v>
                </c:pt>
                <c:pt idx="1">
                  <c:v>Собственные доходы, в т.ч.</c:v>
                </c:pt>
                <c:pt idx="2">
                  <c:v>Налоговые доходы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'Динамика доходов'!$C$5:$C$8</c:f>
              <c:numCache>
                <c:formatCode>#,##0</c:formatCode>
                <c:ptCount val="4"/>
                <c:pt idx="0">
                  <c:v>270663.95408</c:v>
                </c:pt>
                <c:pt idx="1">
                  <c:v>37462.208780000001</c:v>
                </c:pt>
                <c:pt idx="2">
                  <c:v>30929.24251</c:v>
                </c:pt>
                <c:pt idx="3">
                  <c:v>6532.9662699999999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95792128"/>
        <c:axId val="97487488"/>
      </c:barChart>
      <c:catAx>
        <c:axId val="9579212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7487488"/>
        <c:crosses val="autoZero"/>
        <c:auto val="1"/>
        <c:lblAlgn val="ctr"/>
        <c:lblOffset val="100"/>
        <c:noMultiLvlLbl val="0"/>
      </c:catAx>
      <c:valAx>
        <c:axId val="9748748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crossAx val="957921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6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727839052534064E-2"/>
          <c:y val="0.42006114817651841"/>
          <c:w val="0.44443244735993359"/>
          <c:h val="0.52642433004519962"/>
        </c:manualLayout>
      </c:layout>
      <c:pie3DChart>
        <c:varyColors val="1"/>
        <c:ser>
          <c:idx val="0"/>
          <c:order val="0"/>
          <c:tx>
            <c:strRef>
              <c:f>'Исполнение по разделам'!$C$4</c:f>
              <c:strCache>
                <c:ptCount val="1"/>
                <c:pt idx="0">
                  <c:v>Уд.вес расходов в, %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dLbl>
              <c:idx val="0"/>
              <c:layout>
                <c:manualLayout>
                  <c:x val="1.5003487187446523E-2"/>
                  <c:y val="-7.58095591717879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142808036549309E-2"/>
                  <c:y val="-0.1380961325934545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8494602072613094E-2"/>
                  <c:y val="0.115934852267876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6219819163711761E-2"/>
                  <c:y val="7.57594916354323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635105879169205E-4"/>
                  <c:y val="0.1051403645209011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5918306788922185E-2"/>
                  <c:y val="-3.01779334459913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8916437338077102E-2"/>
                  <c:y val="-9.278208853986984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</a:t>
                    </a:r>
                    <a:r>
                      <a:rPr lang="en-US" b="1" dirty="0"/>
                      <a:t>,6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2901484218611334E-3"/>
                  <c:y val="-9.012083452715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'Исполнение по разделам'!$A$5:$A$15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Прочие межбюджетные трансферты общего характера</c:v>
                </c:pt>
              </c:strCache>
            </c:strRef>
          </c:cat>
          <c:val>
            <c:numRef>
              <c:f>'Исполнение по разделам'!$C$5:$C$15</c:f>
              <c:numCache>
                <c:formatCode>0.0%</c:formatCode>
                <c:ptCount val="11"/>
                <c:pt idx="0">
                  <c:v>0.27562435976517508</c:v>
                </c:pt>
                <c:pt idx="1">
                  <c:v>1.5424476794512264E-3</c:v>
                </c:pt>
                <c:pt idx="2">
                  <c:v>2.4553994601067206E-3</c:v>
                </c:pt>
                <c:pt idx="3">
                  <c:v>0.19313390295277558</c:v>
                </c:pt>
                <c:pt idx="4">
                  <c:v>0.35588837517174382</c:v>
                </c:pt>
                <c:pt idx="5">
                  <c:v>4.1170732124973337E-3</c:v>
                </c:pt>
                <c:pt idx="6">
                  <c:v>9.6407708037220194E-2</c:v>
                </c:pt>
                <c:pt idx="7">
                  <c:v>4.0461502537115425E-2</c:v>
                </c:pt>
                <c:pt idx="8">
                  <c:v>2.2227420243239072E-2</c:v>
                </c:pt>
                <c:pt idx="9">
                  <c:v>1.4716081814061541E-3</c:v>
                </c:pt>
                <c:pt idx="10">
                  <c:v>6.6702027592693133E-3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473758123408011"/>
          <c:y val="2.8164999210614029E-2"/>
          <c:w val="0.31859584895061543"/>
          <c:h val="0.96803717715575466"/>
        </c:manualLayout>
      </c:layout>
      <c:overlay val="0"/>
      <c:txPr>
        <a:bodyPr/>
        <a:lstStyle/>
        <a:p>
          <a:pPr>
            <a:defRPr sz="85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Доля %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2889773205627506"/>
          <c:y val="0.1598665791776028"/>
          <c:w val="0.29362868957475674"/>
          <c:h val="0.84013342082239717"/>
        </c:manualLayout>
      </c:layout>
      <c:pie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9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программы!$A$38:$A$41</c:f>
              <c:strCache>
                <c:ptCount val="4"/>
                <c:pt idx="0">
                  <c:v>Городской бюджет</c:v>
                </c:pt>
                <c:pt idx="1">
                  <c:v>Федеральный бюджет</c:v>
                </c:pt>
                <c:pt idx="2">
                  <c:v>Краевой бюджет</c:v>
                </c:pt>
                <c:pt idx="3">
                  <c:v>Районный бюджет</c:v>
                </c:pt>
              </c:strCache>
            </c:strRef>
          </c:cat>
          <c:val>
            <c:numRef>
              <c:f>программы!$D$38:$D$41</c:f>
              <c:numCache>
                <c:formatCode>_-* #,##0.00_р_._-;\-* #,##0.00_р_._-;_-* "-"??_р_._-;_-@_-</c:formatCode>
                <c:ptCount val="4"/>
                <c:pt idx="0">
                  <c:v>46.223161268629568</c:v>
                </c:pt>
                <c:pt idx="1">
                  <c:v>7.1156485216798249</c:v>
                </c:pt>
                <c:pt idx="2">
                  <c:v>12.582342396291194</c:v>
                </c:pt>
                <c:pt idx="3">
                  <c:v>34.078847813399413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68"/>
      </c:pieChart>
    </c:plotArea>
    <c:legend>
      <c:legendPos val="r"/>
      <c:layout>
        <c:manualLayout>
          <c:xMode val="edge"/>
          <c:yMode val="edge"/>
          <c:x val="0.70597519465910918"/>
          <c:y val="0.2051928404782736"/>
          <c:w val="0.27918250478430456"/>
          <c:h val="0.61264654418197728"/>
        </c:manualLayout>
      </c:layout>
      <c:overlay val="0"/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'[Диаграмма в Microsoft PowerPoint]налоговые доходы'!$B$6</c:f>
              <c:strCache>
                <c:ptCount val="1"/>
                <c:pt idx="0">
                  <c:v>2018 год, тыс. руб.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PowerPoint]налоговые доходы'!$A$7:$A$11</c:f>
              <c:strCache>
                <c:ptCount val="5"/>
                <c:pt idx="0">
                  <c:v>НДФЛ</c:v>
                </c:pt>
                <c:pt idx="1">
                  <c:v>Налог на имущество ФЛ</c:v>
                </c:pt>
                <c:pt idx="2">
                  <c:v>Земельный налог</c:v>
                </c:pt>
                <c:pt idx="3">
                  <c:v>Акцизы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'[Диаграмма в Microsoft PowerPoint]налоговые доходы'!$B$7:$B$11</c:f>
              <c:numCache>
                <c:formatCode>0</c:formatCode>
                <c:ptCount val="5"/>
                <c:pt idx="0">
                  <c:v>28561.691350000001</c:v>
                </c:pt>
                <c:pt idx="1">
                  <c:v>1595.9274600000001</c:v>
                </c:pt>
                <c:pt idx="2">
                  <c:v>125.76204</c:v>
                </c:pt>
                <c:pt idx="3">
                  <c:v>413.94677000000001</c:v>
                </c:pt>
                <c:pt idx="4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PowerPoint]налоговые доходы'!$C$6</c:f>
              <c:strCache>
                <c:ptCount val="1"/>
                <c:pt idx="0">
                  <c:v>2019 год, тыс. руб.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PowerPoint]налоговые доходы'!$A$7:$A$11</c:f>
              <c:strCache>
                <c:ptCount val="5"/>
                <c:pt idx="0">
                  <c:v>НДФЛ</c:v>
                </c:pt>
                <c:pt idx="1">
                  <c:v>Налог на имущество ФЛ</c:v>
                </c:pt>
                <c:pt idx="2">
                  <c:v>Земельный налог</c:v>
                </c:pt>
                <c:pt idx="3">
                  <c:v>Акцизы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'[Диаграмма в Microsoft PowerPoint]налоговые доходы'!$C$7:$C$11</c:f>
              <c:numCache>
                <c:formatCode>0</c:formatCode>
                <c:ptCount val="5"/>
                <c:pt idx="0">
                  <c:v>28542.16863</c:v>
                </c:pt>
                <c:pt idx="1">
                  <c:v>1773.2596000000001</c:v>
                </c:pt>
                <c:pt idx="2">
                  <c:v>116.1622</c:v>
                </c:pt>
                <c:pt idx="3">
                  <c:v>475.05637000000002</c:v>
                </c:pt>
                <c:pt idx="4" 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86132608"/>
        <c:axId val="86134144"/>
      </c:barChart>
      <c:catAx>
        <c:axId val="86132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86134144"/>
        <c:crosses val="autoZero"/>
        <c:auto val="0"/>
        <c:lblAlgn val="ctr"/>
        <c:lblOffset val="100"/>
        <c:noMultiLvlLbl val="0"/>
      </c:catAx>
      <c:valAx>
        <c:axId val="861341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613260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9723621494630678"/>
          <c:y val="0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'[Диаграмма в Microsoft PowerPoint]динамика дотаций'!$A$10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PowerPoint]динамика дотаций'!$B$7:$C$7</c:f>
              <c:strCache>
                <c:ptCount val="2"/>
                <c:pt idx="0">
                  <c:v>2018 год, тыс. руб.</c:v>
                </c:pt>
                <c:pt idx="1">
                  <c:v>2019 год, тыс. руб.</c:v>
                </c:pt>
              </c:strCache>
            </c:strRef>
          </c:cat>
          <c:val>
            <c:numRef>
              <c:f>'[Диаграмма в Microsoft PowerPoint]динамика дотаций'!$B$10:$C$10</c:f>
              <c:numCache>
                <c:formatCode>#,##0</c:formatCode>
                <c:ptCount val="2"/>
                <c:pt idx="0">
                  <c:v>279000.48704000004</c:v>
                </c:pt>
                <c:pt idx="1">
                  <c:v>246560.27807999999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6276352"/>
        <c:axId val="86278144"/>
        <c:axId val="0"/>
      </c:bar3DChart>
      <c:catAx>
        <c:axId val="86276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6278144"/>
        <c:crosses val="autoZero"/>
        <c:auto val="1"/>
        <c:lblAlgn val="ctr"/>
        <c:lblOffset val="100"/>
        <c:noMultiLvlLbl val="0"/>
      </c:catAx>
      <c:valAx>
        <c:axId val="8627814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862763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'[Диаграмма в Microsoft PowerPoint]динамика дотаций'!$A$9</c:f>
              <c:strCache>
                <c:ptCount val="1"/>
                <c:pt idx="0">
                  <c:v>Субсидии, субвенции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PowerPoint]динамика дотаций'!$B$7:$C$7</c:f>
              <c:strCache>
                <c:ptCount val="2"/>
                <c:pt idx="0">
                  <c:v>2018 год, тыс. руб.</c:v>
                </c:pt>
                <c:pt idx="1">
                  <c:v>2019 год, тыс. руб.</c:v>
                </c:pt>
              </c:strCache>
            </c:strRef>
          </c:cat>
          <c:val>
            <c:numRef>
              <c:f>'[Диаграмма в Microsoft PowerPoint]динамика дотаций'!$B$9:$C$9</c:f>
              <c:numCache>
                <c:formatCode>#,##0</c:formatCode>
                <c:ptCount val="2"/>
                <c:pt idx="0">
                  <c:v>5737.5762299999997</c:v>
                </c:pt>
                <c:pt idx="1">
                  <c:v>503.46499999999997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5983616"/>
        <c:axId val="85985152"/>
        <c:axId val="0"/>
      </c:bar3DChart>
      <c:catAx>
        <c:axId val="8598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5985152"/>
        <c:crosses val="autoZero"/>
        <c:auto val="1"/>
        <c:lblAlgn val="ctr"/>
        <c:lblOffset val="100"/>
        <c:noMultiLvlLbl val="0"/>
      </c:catAx>
      <c:valAx>
        <c:axId val="8598515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859836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7844251129347444"/>
          <c:y val="2.0479686945677766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'[Диаграмма в Microsoft PowerPoint]динамика дотаций'!$A$8</c:f>
              <c:strCache>
                <c:ptCount val="1"/>
                <c:pt idx="0">
                  <c:v>Дотации на выравнивание уровня бюджетной обеспеченности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PowerPoint]динамика дотаций'!$B$7:$C$7</c:f>
              <c:strCache>
                <c:ptCount val="2"/>
                <c:pt idx="0">
                  <c:v>2018 год, тыс. руб.</c:v>
                </c:pt>
                <c:pt idx="1">
                  <c:v>2019 год, тыс. руб.</c:v>
                </c:pt>
              </c:strCache>
            </c:strRef>
          </c:cat>
          <c:val>
            <c:numRef>
              <c:f>'[Диаграмма в Microsoft PowerPoint]динамика дотаций'!$B$8:$C$8</c:f>
              <c:numCache>
                <c:formatCode>#,##0</c:formatCode>
                <c:ptCount val="2"/>
                <c:pt idx="0">
                  <c:v>24139.266</c:v>
                </c:pt>
                <c:pt idx="1">
                  <c:v>23600.210999999999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6010880"/>
        <c:axId val="86024960"/>
        <c:axId val="0"/>
      </c:bar3DChart>
      <c:catAx>
        <c:axId val="86010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6024960"/>
        <c:crosses val="autoZero"/>
        <c:auto val="1"/>
        <c:lblAlgn val="ctr"/>
        <c:lblOffset val="100"/>
        <c:noMultiLvlLbl val="0"/>
      </c:catAx>
      <c:valAx>
        <c:axId val="8602496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860108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2"/>
          <c:order val="0"/>
          <c:tx>
            <c:strRef>
              <c:f>'Дефицит - профицит'!$B$19</c:f>
              <c:strCache>
                <c:ptCount val="1"/>
                <c:pt idx="0">
                  <c:v>за счет собственных доходов, ФФП, дотации на сбалансированность, прочих безвозмездных перечислений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395418771431317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45991425002336E-2"/>
                  <c:y val="-4.2437781360066642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 - профицит'!$C$16:$E$16</c:f>
              <c:strCache>
                <c:ptCount val="2"/>
                <c:pt idx="0">
                  <c:v>2019 год </c:v>
                </c:pt>
                <c:pt idx="1">
                  <c:v>2018 год </c:v>
                </c:pt>
              </c:strCache>
            </c:strRef>
          </c:cat>
          <c:val>
            <c:numRef>
              <c:f>'Дефицит - профицит'!$C$19:$E$19</c:f>
              <c:numCache>
                <c:formatCode>_-* #,##0\ _₽_-;\-* #,##0\ _₽_-;_-* "-"??\ _₽_-;_-@_-</c:formatCode>
                <c:ptCount val="2"/>
                <c:pt idx="0">
                  <c:v>264501.42128000001</c:v>
                </c:pt>
                <c:pt idx="1">
                  <c:v>396869.65514999995</c:v>
                </c:pt>
              </c:numCache>
            </c:numRef>
          </c:val>
        </c:ser>
        <c:ser>
          <c:idx val="1"/>
          <c:order val="1"/>
          <c:tx>
            <c:strRef>
              <c:f>'Дефицит - профицит'!$B$18</c:f>
              <c:strCache>
                <c:ptCount val="1"/>
                <c:pt idx="0">
                  <c:v>за счет целевых средств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345991425002336E-2"/>
                  <c:y val="8.4875562720133283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45991425002336E-2"/>
                  <c:y val="-4.629629629629629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 - профицит'!$C$16:$E$16</c:f>
              <c:strCache>
                <c:ptCount val="2"/>
                <c:pt idx="0">
                  <c:v>2019 год </c:v>
                </c:pt>
                <c:pt idx="1">
                  <c:v>2018 год </c:v>
                </c:pt>
              </c:strCache>
            </c:strRef>
          </c:cat>
          <c:val>
            <c:numRef>
              <c:f>'Дефицит - профицит'!$C$18:$E$18</c:f>
              <c:numCache>
                <c:formatCode>_-* #,##0\ _₽_-;\-* #,##0\ _₽_-;_-* "-"??\ _₽_-;_-@_-</c:formatCode>
                <c:ptCount val="2"/>
                <c:pt idx="0">
                  <c:v>41966.024130000005</c:v>
                </c:pt>
                <c:pt idx="1">
                  <c:v>22160.417939999999</c:v>
                </c:pt>
              </c:numCache>
            </c:numRef>
          </c:val>
        </c:ser>
        <c:ser>
          <c:idx val="0"/>
          <c:order val="2"/>
          <c:tx>
            <c:strRef>
              <c:f>'Дефицит - профицит'!$B$17</c:f>
              <c:strCache>
                <c:ptCount val="1"/>
                <c:pt idx="0">
                  <c:v>РАСХОДЫ - всего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2965640785734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395418771431167E-2"/>
                  <c:y val="-4.629629629629629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 - профицит'!$C$16:$E$16</c:f>
              <c:strCache>
                <c:ptCount val="2"/>
                <c:pt idx="0">
                  <c:v>2019 год </c:v>
                </c:pt>
                <c:pt idx="1">
                  <c:v>2018 год </c:v>
                </c:pt>
              </c:strCache>
            </c:strRef>
          </c:cat>
          <c:val>
            <c:numRef>
              <c:f>'Дефицит - профицит'!$C$17:$E$17</c:f>
              <c:numCache>
                <c:formatCode>_-* #,##0\ _₽_-;\-* #,##0\ _₽_-;_-* "-"??\ _₽_-;_-@_-</c:formatCode>
                <c:ptCount val="2"/>
                <c:pt idx="0">
                  <c:v>306467.44540999999</c:v>
                </c:pt>
                <c:pt idx="1">
                  <c:v>419030.07308999996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5909760"/>
        <c:axId val="95911296"/>
        <c:axId val="0"/>
      </c:bar3DChart>
      <c:catAx>
        <c:axId val="9590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911296"/>
        <c:crosses val="autoZero"/>
        <c:auto val="1"/>
        <c:lblAlgn val="ctr"/>
        <c:lblOffset val="100"/>
        <c:noMultiLvlLbl val="0"/>
      </c:catAx>
      <c:valAx>
        <c:axId val="95911296"/>
        <c:scaling>
          <c:orientation val="minMax"/>
        </c:scaling>
        <c:delete val="1"/>
        <c:axPos val="b"/>
        <c:numFmt formatCode="_-* #,##0\ _₽_-;\-* #,##0\ _₽_-;_-* &quot;-&quot;??\ _₽_-;_-@_-" sourceLinked="1"/>
        <c:majorTickMark val="out"/>
        <c:minorTickMark val="none"/>
        <c:tickLblPos val="nextTo"/>
        <c:crossAx val="959097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8195033941130612"/>
          <c:y val="0.16035395575553055"/>
          <c:w val="0.30575313389092307"/>
          <c:h val="0.7819220097487813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16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917550490021431E-2"/>
          <c:y val="0.15189004669399953"/>
          <c:w val="0.59004882678010151"/>
          <c:h val="0.8159793665053466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'Дефицит - профицит'!$B$5</c:f>
              <c:strCache>
                <c:ptCount val="1"/>
                <c:pt idx="0">
                  <c:v>ДОХОДЫ - всего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('Дефицит - профицит'!$C$4;'Дефицит - профицит'!$E$4)</c:f>
              <c:strCache>
                <c:ptCount val="2"/>
                <c:pt idx="0">
                  <c:v>2019 год </c:v>
                </c:pt>
                <c:pt idx="1">
                  <c:v>2018 год </c:v>
                </c:pt>
              </c:strCache>
            </c:strRef>
          </c:cat>
          <c:val>
            <c:numRef>
              <c:f>('Дефицит - профицит'!$C$5;'Дефицит - профицит'!$E$5)</c:f>
              <c:numCache>
                <c:formatCode>_-* #,##0\ _₽_-;\-* #,##0\ _₽_-;_-* "-"??\ _₽_-;_-@_-</c:formatCode>
                <c:ptCount val="2"/>
                <c:pt idx="0">
                  <c:v>308126.16285999998</c:v>
                </c:pt>
                <c:pt idx="1">
                  <c:v>424024.44358000002</c:v>
                </c:pt>
              </c:numCache>
            </c:numRef>
          </c:val>
        </c:ser>
        <c:ser>
          <c:idx val="1"/>
          <c:order val="1"/>
          <c:tx>
            <c:strRef>
              <c:f>'Дефицит - профицит'!$B$17</c:f>
              <c:strCache>
                <c:ptCount val="1"/>
                <c:pt idx="0">
                  <c:v>РАСХОДЫ - всего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236214393669486E-2"/>
                  <c:y val="-6.629617371894405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637327807296109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('Дефицит - профицит'!$C$4;'Дефицит - профицит'!$E$4)</c:f>
              <c:strCache>
                <c:ptCount val="2"/>
                <c:pt idx="0">
                  <c:v>2019 год </c:v>
                </c:pt>
                <c:pt idx="1">
                  <c:v>2018 год </c:v>
                </c:pt>
              </c:strCache>
            </c:strRef>
          </c:cat>
          <c:val>
            <c:numRef>
              <c:f>('Дефицит - профицит'!$C$17;'Дефицит - профицит'!$E$17)</c:f>
              <c:numCache>
                <c:formatCode>_-* #,##0\ _₽_-;\-* #,##0\ _₽_-;_-* "-"??\ _₽_-;_-@_-</c:formatCode>
                <c:ptCount val="2"/>
                <c:pt idx="0">
                  <c:v>306467.44540999999</c:v>
                </c:pt>
                <c:pt idx="1">
                  <c:v>419030.07308999996</c:v>
                </c:pt>
              </c:numCache>
            </c:numRef>
          </c:val>
        </c:ser>
        <c:ser>
          <c:idx val="2"/>
          <c:order val="2"/>
          <c:tx>
            <c:strRef>
              <c:f>'Дефицит - профицит'!$B$38</c:f>
              <c:strCache>
                <c:ptCount val="1"/>
                <c:pt idx="0">
                  <c:v>ПРОФИЦИТ (со знаком "+")        ДЕФИЦИТ (со знаком "-")                               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429939420667243E-2"/>
                  <c:y val="-8.2845026057832178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429939420667243E-2"/>
                  <c:y val="-4.518871804944144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('Дефицит - профицит'!$C$4;'Дефицит - профицит'!$E$4)</c:f>
              <c:strCache>
                <c:ptCount val="2"/>
                <c:pt idx="0">
                  <c:v>2019 год </c:v>
                </c:pt>
                <c:pt idx="1">
                  <c:v>2018 год </c:v>
                </c:pt>
              </c:strCache>
            </c:strRef>
          </c:cat>
          <c:val>
            <c:numRef>
              <c:f>('Дефицит - профицит'!$C$38;'Дефицит - профицит'!$E$38)</c:f>
              <c:numCache>
                <c:formatCode>_-* #,##0\ _₽_-;\-* #,##0\ _₽_-;_-* "-"??\ _₽_-;_-@_-</c:formatCode>
                <c:ptCount val="2"/>
                <c:pt idx="0">
                  <c:v>1658.7174499999965</c:v>
                </c:pt>
                <c:pt idx="1">
                  <c:v>4994.3704900000594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cylinder"/>
        <c:axId val="95838208"/>
        <c:axId val="95839744"/>
        <c:axId val="86037376"/>
      </c:bar3DChart>
      <c:catAx>
        <c:axId val="9583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5839744"/>
        <c:crosses val="autoZero"/>
        <c:auto val="1"/>
        <c:lblAlgn val="ctr"/>
        <c:lblOffset val="100"/>
        <c:noMultiLvlLbl val="0"/>
      </c:catAx>
      <c:valAx>
        <c:axId val="95839744"/>
        <c:scaling>
          <c:orientation val="minMax"/>
        </c:scaling>
        <c:delete val="1"/>
        <c:axPos val="r"/>
        <c:numFmt formatCode="_-* #,##0\ _₽_-;\-* #,##0\ _₽_-;_-* &quot;-&quot;??\ _₽_-;_-@_-" sourceLinked="1"/>
        <c:majorTickMark val="out"/>
        <c:minorTickMark val="none"/>
        <c:tickLblPos val="nextTo"/>
        <c:crossAx val="95838208"/>
        <c:crosses val="min"/>
        <c:crossBetween val="between"/>
      </c:valAx>
      <c:serAx>
        <c:axId val="86037376"/>
        <c:scaling>
          <c:orientation val="minMax"/>
        </c:scaling>
        <c:delete val="1"/>
        <c:axPos val="b"/>
        <c:majorTickMark val="out"/>
        <c:minorTickMark val="none"/>
        <c:tickLblPos val="nextTo"/>
        <c:crossAx val="95839744"/>
        <c:crosses val="autoZero"/>
      </c:ser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05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721906268266685"/>
          <c:y val="0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2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52326101158752E-2"/>
          <c:y val="0.58015599538414775"/>
          <c:w val="0.90547673898841252"/>
          <c:h val="0.34942743860382286"/>
        </c:manualLayout>
      </c:layout>
      <c:pie3DChart>
        <c:varyColors val="1"/>
        <c:ser>
          <c:idx val="0"/>
          <c:order val="0"/>
          <c:tx>
            <c:strRef>
              <c:f>'структура расходов'!$B$5</c:f>
              <c:strCache>
                <c:ptCount val="1"/>
                <c:pt idx="0">
                  <c:v>2018 год, тыс. руб.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'структура расходов'!$A$6:$A$16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Прочие межбюджетные трансферты общего характера</c:v>
                </c:pt>
              </c:strCache>
            </c:strRef>
          </c:cat>
          <c:val>
            <c:numRef>
              <c:f>'структура расходов'!$B$6:$B$16</c:f>
              <c:numCache>
                <c:formatCode>#,##0</c:formatCode>
                <c:ptCount val="11"/>
                <c:pt idx="0">
                  <c:v>73044.766019999995</c:v>
                </c:pt>
                <c:pt idx="1">
                  <c:v>596.36023</c:v>
                </c:pt>
                <c:pt idx="2">
                  <c:v>50</c:v>
                </c:pt>
                <c:pt idx="3">
                  <c:v>50938.18649</c:v>
                </c:pt>
                <c:pt idx="4">
                  <c:v>241048.28179000001</c:v>
                </c:pt>
                <c:pt idx="5">
                  <c:v>2970.3972800000001</c:v>
                </c:pt>
                <c:pt idx="6">
                  <c:v>31029.666710000001</c:v>
                </c:pt>
                <c:pt idx="7">
                  <c:v>7588.1049199999998</c:v>
                </c:pt>
                <c:pt idx="8">
                  <c:v>6723.3950599999998</c:v>
                </c:pt>
                <c:pt idx="9">
                  <c:v>292.36500000000001</c:v>
                </c:pt>
                <c:pt idx="10">
                  <c:v>2366.6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5.0957562429118253E-2"/>
          <c:w val="0.81297963300438958"/>
          <c:h val="0.53082773803856531"/>
        </c:manualLayout>
      </c:layout>
      <c:overlay val="0"/>
      <c:spPr>
        <a:ln w="63500"/>
      </c:spPr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b="1"/>
          </a:pPr>
          <a:endParaRPr lang="ru-RU"/>
        </a:p>
      </c:txPr>
    </c:title>
    <c:autoTitleDeleted val="0"/>
    <c:view3D>
      <c:rotX val="30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15215948201028"/>
          <c:y val="0.61974672019527743"/>
          <c:w val="0.80684784051798986"/>
          <c:h val="0.34049656223878311"/>
        </c:manualLayout>
      </c:layout>
      <c:pie3DChart>
        <c:varyColors val="1"/>
        <c:ser>
          <c:idx val="0"/>
          <c:order val="0"/>
          <c:tx>
            <c:strRef>
              <c:f>'структура расходов'!$C$5</c:f>
              <c:strCache>
                <c:ptCount val="1"/>
                <c:pt idx="0">
                  <c:v>2019 год, тыс. руб.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'структура расходов'!$A$6:$A$16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Прочие межбюджетные трансферты общего характера</c:v>
                </c:pt>
              </c:strCache>
            </c:strRef>
          </c:cat>
          <c:val>
            <c:numRef>
              <c:f>'структура расходов'!$C$6:$C$16</c:f>
              <c:numCache>
                <c:formatCode>#,##0</c:formatCode>
                <c:ptCount val="11"/>
                <c:pt idx="0">
                  <c:v>84469.893429999996</c:v>
                </c:pt>
                <c:pt idx="1">
                  <c:v>472.71</c:v>
                </c:pt>
                <c:pt idx="2">
                  <c:v>752.5</c:v>
                </c:pt>
                <c:pt idx="3">
                  <c:v>59189.253859999997</c:v>
                </c:pt>
                <c:pt idx="4">
                  <c:v>109068.20119000001</c:v>
                </c:pt>
                <c:pt idx="5">
                  <c:v>1261.74891</c:v>
                </c:pt>
                <c:pt idx="6">
                  <c:v>29545.824000000001</c:v>
                </c:pt>
                <c:pt idx="7">
                  <c:v>12400.133320000001</c:v>
                </c:pt>
                <c:pt idx="8">
                  <c:v>6811.9807000000001</c:v>
                </c:pt>
                <c:pt idx="9">
                  <c:v>451</c:v>
                </c:pt>
                <c:pt idx="10">
                  <c:v>2044.2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6.8008619545124951E-3"/>
          <c:y val="7.3669290118006256E-2"/>
          <c:w val="0.68030229684324484"/>
          <c:h val="0.52098417687987852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0.22236</cdr:x>
      <cdr:y>0.04777</cdr:y>
    </cdr:from>
    <cdr:to>
      <cdr:x>0.80775</cdr:x>
      <cdr:y>0.13841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642035" y="207682"/>
          <a:ext cx="4322956" cy="394101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EFA8F8-66C8-4673-9754-53ACC6FB62D4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79DFD0-BE50-41E2-8728-D74C429C2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20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33F531-FC88-4156-A0A6-01B39FD1C9F2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E569D1-EDCA-49F2-8242-EF68B6CBD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5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4756F6-9930-4A44-B9EE-AC7CB434B865}" type="slidenum">
              <a:rPr lang="ru-RU" sz="1200"/>
              <a:pPr algn="r"/>
              <a:t>1</a:t>
            </a:fld>
            <a:endParaRPr lang="ru-RU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A2EA9-1300-4B27-9ECE-12C5D0524F4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569D1-EDCA-49F2-8242-EF68B6CBD24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2123-53A8-44EB-A45A-3A9F7B25AFF4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86B2-F9F8-4FA0-80C5-1D8F5019E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3F22-7CA9-44F9-BFC2-5DD3EE15A5F1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727E-E86D-4E3A-AACC-C285B64F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6FAE-958D-4B26-BC5E-0372D6CBC533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0E4B-BF46-4F2A-AF76-77AC077DB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47B3-4F77-4FA9-B4C0-DD1320400523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0FA2-8708-47A6-992F-341A0983E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2021-8629-4FDA-9198-104361320C16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54DA-53A7-4263-8693-3EBF8E7F5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4436-F1CE-42E3-B8A5-2CDB16F9F155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ADB9-011B-46BC-A4A7-8FA284B09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820A-DDE9-4EDA-9823-F44A7710D355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DF89-C79A-4842-B137-BBE0C02A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CBBB-6281-4820-B2CC-87F366444C71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96D0-56ED-45B9-91F0-B149E5F56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4D98-F02E-4438-8C83-60F1BE9023AF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7C3-D7F1-4431-A458-82E32904C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DC16-233B-46E5-B50F-CA6F9ACA1093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422D2-79C6-4D7D-8FA6-8639420B1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F48842-D72D-4514-B3E9-AB119AC79398}" type="datetimeFigureOut">
              <a:rPr lang="ru-RU"/>
              <a:pPr>
                <a:defRPr/>
              </a:pPr>
              <a:t>06.10.2020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E47E36-20DE-4325-99FD-99EFA245F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75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6" r:id="rId8"/>
    <p:sldLayoutId id="2147484173" r:id="rId9"/>
    <p:sldLayoutId id="2147484174" r:id="rId10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Microsoft_Excel2.xlsx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4213" y="3213100"/>
            <a:ext cx="7772400" cy="1871663"/>
          </a:xfrm>
        </p:spPr>
        <p:txBody>
          <a:bodyPr wrap="square" numCol="1" anchor="b" anchorCtr="1" compatLnSpc="1">
            <a:prstTxWarp prst="textNoShape">
              <a:avLst/>
            </a:prstTxWarp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города  Игарки </a:t>
            </a:r>
            <a:b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 2019 год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4300871" y="188913"/>
            <a:ext cx="4843129" cy="719807"/>
          </a:xfrm>
          <a:ln>
            <a:solidFill>
              <a:schemeClr val="bg2"/>
            </a:solidFill>
          </a:ln>
        </p:spPr>
        <p:txBody>
          <a:bodyPr/>
          <a:lstStyle/>
          <a:p>
            <a:pPr marL="0" indent="0" algn="r"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/>
              <a:t>Публичные слушания об исполнении городского бюджета за 2019 год</a:t>
            </a:r>
          </a:p>
        </p:txBody>
      </p:sp>
      <p:pic>
        <p:nvPicPr>
          <p:cNvPr id="26628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439917" cy="1008112"/>
          </a:xfrm>
          <a:ln>
            <a:solidFill>
              <a:schemeClr val="bg2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Доля</a:t>
            </a:r>
            <a:r>
              <a:rPr lang="ru-RU" sz="280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краевого, районного и местного бюджетов в программных расходах</a:t>
            </a:r>
            <a:endParaRPr lang="ru-RU" sz="280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436069"/>
              </p:ext>
            </p:extLst>
          </p:nvPr>
        </p:nvGraphicFramePr>
        <p:xfrm>
          <a:off x="539552" y="1124744"/>
          <a:ext cx="8136905" cy="2251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8514"/>
                <a:gridCol w="1440160"/>
                <a:gridCol w="1315952"/>
                <a:gridCol w="772279"/>
              </a:tblGrid>
              <a:tr h="276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план (руб.)</a:t>
                      </a:r>
                    </a:p>
                  </a:txBody>
                  <a:tcPr marL="9525" marR="9525" marT="9525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кассовое исполнение (руб.)</a:t>
                      </a:r>
                    </a:p>
                  </a:txBody>
                  <a:tcPr marL="9525" marR="9525" marT="9525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Доля % </a:t>
                      </a:r>
                    </a:p>
                  </a:txBody>
                  <a:tcPr marL="9525" marR="9525" marT="9525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Городской бюджет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88 112 699,93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77 911 690,96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                 46,22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Федеральный бюджет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28 469 987,24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11 993 818,54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                   7,12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Краевой бюджет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27 079 225,14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21 208 232,96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                 12,58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Районный бюджет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61 524 196,97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         57 441 779,97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                 34,08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   205 186 109,28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   168 555 522,43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             100,00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5693494"/>
              </p:ext>
            </p:extLst>
          </p:nvPr>
        </p:nvGraphicFramePr>
        <p:xfrm>
          <a:off x="539552" y="3645024"/>
          <a:ext cx="784887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48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0535" y="-3847"/>
            <a:ext cx="5968492" cy="46935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Кредиторская задолженность за 2019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014994"/>
              </p:ext>
            </p:extLst>
          </p:nvPr>
        </p:nvGraphicFramePr>
        <p:xfrm>
          <a:off x="539552" y="601510"/>
          <a:ext cx="8064896" cy="57798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3866"/>
                <a:gridCol w="1191030"/>
              </a:tblGrid>
              <a:tr h="5952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текущая задолженность, тыс. рублей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 Администрации города Игарки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(услуги по очистке снега прилегающей территории к зданию администрации города Игарки)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150,00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6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 по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содержанию дорог поселений (дорожный фонд) за счет средств городского бюджета в рамках м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униципальной программы города Игарки "Развитие транспортной системы"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1 200,00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5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 по предоставлению субсидии на компенсацию расходов организациям, осуществляющим управление (обслуживание) многоквартирными домами и жилыми домами усадебного типа, части расходов граждан в рамках муниципальной программы города Игарки "Реформирование и модернизация жилищно-коммунального хозяйства и повышение энергетической эффективности"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884,66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29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предоставлению субсидии на частичное возмещение затрат, организациям, оказывающим населению города Игарки услуги бани в рамках муниципальной программы города Игарки "Реформирование и модернизация жилищно-коммунального хозяйства и повышение энергетической эффективности"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1 029,66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 по оказанию услуг по содержанию городских памятников, обустройству снежного городка, монтажу и демонтажу новогодней ели, содержанию мест захоронения (городского кладбища), содержанию и ремонту объектов малых архитектурных форм, содержание и ремонт объектов уличного освещения города, выполнение работ по электромонтажу новогодней иллюминации в рамках муниципальной программы  города Игарки "Обеспечение комфортной среды проживания на территории города Игарки"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3 868,71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64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 по предоставлению субсидии на компенсацию (возмещение) затрат организациям коммунального комплекса, возникших в связи с невозможностью лицензирования деятельности по захоронению (утилизации) твердых бытовых отходов в рамках муниципальной программы города Игарки "Реформирование и модернизация жилищно-коммунального хозяйства и повышение энергетической эффективности"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2 217,38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55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МКУ "ЦБУТО бюджетных и казенных учреждений г. Игарки"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(оплата услуг по доставке воды, проведения фейерверк-шоу, предрейсовому медицинскому осмотру водителей, приобретение канцелярских товаров, комплектующих для персональных компьютеров)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521,86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9 872,27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24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7464" y="2636912"/>
            <a:ext cx="7772400" cy="720079"/>
          </a:xfrm>
          <a:prstGeom prst="rect">
            <a:avLst/>
          </a:prstGeom>
          <a:effectLst/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  <a:noAutofit/>
          </a:bodyPr>
          <a:lstStyle>
            <a:lvl1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2pPr>
            <a:lvl3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3pPr>
            <a:lvl4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4pPr>
            <a:lvl5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buFont typeface="Georgia" pitchFamily="18" charset="0"/>
              <a:buNone/>
            </a:pPr>
            <a:r>
              <a:rPr lang="ru-RU" sz="4800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5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4335" y="97938"/>
            <a:ext cx="5654497" cy="84638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Анализ исполнения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гг. (тыс. руб.)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975178"/>
              </p:ext>
            </p:extLst>
          </p:nvPr>
        </p:nvGraphicFramePr>
        <p:xfrm>
          <a:off x="87087" y="1052736"/>
          <a:ext cx="8928992" cy="5412130"/>
        </p:xfrm>
        <a:graphic>
          <a:graphicData uri="http://schemas.openxmlformats.org/drawingml/2006/table">
            <a:tbl>
              <a:tblPr/>
              <a:tblGrid>
                <a:gridCol w="3888432"/>
                <a:gridCol w="1275179"/>
                <a:gridCol w="905478"/>
                <a:gridCol w="1296144"/>
                <a:gridCol w="1563759"/>
              </a:tblGrid>
              <a:tr h="588392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Исполение к плану%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</a:tr>
              <a:tr h="2947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</a:txBody>
                  <a:tcPr marL="7352" marR="7352" marT="7352" marB="0" anchor="ctr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8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всего 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424 024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345 100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308 126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</a:t>
                      </a:r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sz="19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37 219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41 996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37 462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30 697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33 692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30 929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6 522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8 304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6 533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57193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бюджетов других уровней 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386 805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303 104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270 664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субсидии 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29 877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24 104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24 104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МБТ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357 455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277 043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245 328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57193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 207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-527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1 359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57193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возврат остатков прошлых лет 218,219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2895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Расходы, всего 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419 030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353 532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306 467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  <a:tr h="35019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5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4 994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-8 432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1 659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-20%</a:t>
                      </a:r>
                    </a:p>
                  </a:txBody>
                  <a:tcPr marL="7352" marR="7352" marT="7352" marB="0" anchor="b">
                    <a:lnL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E67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1176" y="235388"/>
            <a:ext cx="7821115" cy="861774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Динамика доходов местного бюджета за </a:t>
            </a:r>
            <a:r>
              <a:rPr lang="ru-RU" sz="25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sz="25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(в разрезе видов дохода)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639498"/>
              </p:ext>
            </p:extLst>
          </p:nvPr>
        </p:nvGraphicFramePr>
        <p:xfrm>
          <a:off x="206508" y="1097162"/>
          <a:ext cx="8730450" cy="22160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2851"/>
                <a:gridCol w="1610471"/>
                <a:gridCol w="1592714"/>
                <a:gridCol w="1367856"/>
                <a:gridCol w="1616558"/>
              </a:tblGrid>
              <a:tr h="509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Наименование показателя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2018 год (тыс. руб.)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2019 год (тыс. руб.)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Темп роста, тыс. руб.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Темп роста, %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8166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Безвозмездные поступления (МБТ, </a:t>
                      </a:r>
                      <a:r>
                        <a:rPr lang="ru-RU" sz="1400" b="0" i="0" u="none" strike="noStrike" dirty="0" smtClean="0">
                          <a:effectLst/>
                          <a:latin typeface="Arial Cyr"/>
                        </a:rPr>
                        <a:t>субвенции, поступления от негосударственных организаций)</a:t>
                      </a:r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386 805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270 664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-116 141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-30%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254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Собственные доходы, в </a:t>
                      </a:r>
                      <a:r>
                        <a:rPr lang="ru-RU" sz="1400" b="0" i="0" u="none" strike="noStrike" dirty="0" err="1">
                          <a:effectLst/>
                          <a:latin typeface="Arial Cyr"/>
                        </a:rPr>
                        <a:t>т.ч</a:t>
                      </a:r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.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37 219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37 462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243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1%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254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Arial Cyr"/>
                        </a:rPr>
                        <a:t>Налоговые доходы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30 697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30 929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232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1%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34438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Arial Cyr"/>
                        </a:rPr>
                        <a:t>Неналоговые доходы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6 522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6 533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11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0%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5396366"/>
              </p:ext>
            </p:extLst>
          </p:nvPr>
        </p:nvGraphicFramePr>
        <p:xfrm>
          <a:off x="18256" y="3212976"/>
          <a:ext cx="8712968" cy="364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0451" y="189221"/>
            <a:ext cx="7962564" cy="95410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Динамика налоговых доходов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за </a:t>
            </a:r>
            <a:r>
              <a:rPr lang="ru-RU" sz="28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2018-2019 </a:t>
            </a: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гг. (в разрезе видов налогов)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696699"/>
              </p:ext>
            </p:extLst>
          </p:nvPr>
        </p:nvGraphicFramePr>
        <p:xfrm>
          <a:off x="418416" y="1143328"/>
          <a:ext cx="8306633" cy="1950663"/>
        </p:xfrm>
        <a:graphic>
          <a:graphicData uri="http://schemas.openxmlformats.org/drawingml/2006/table">
            <a:tbl>
              <a:tblPr>
                <a:tableStyleId>{72833802-FEF1-4C79-8D5D-14CF1EAF98D9}</a:tableStyleId>
              </a:tblPr>
              <a:tblGrid>
                <a:gridCol w="2718534"/>
                <a:gridCol w="1380843"/>
                <a:gridCol w="1380843"/>
                <a:gridCol w="1380843"/>
                <a:gridCol w="1445570"/>
              </a:tblGrid>
              <a:tr h="629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2018 год,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Arial Cyr"/>
                        </a:rPr>
                        <a:t>2019 год,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Arial Cyr"/>
                        </a:rPr>
                        <a:t>Темп роста,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Arial Cyr"/>
                        </a:rPr>
                        <a:t>Темп роста, %</a:t>
                      </a:r>
                    </a:p>
                  </a:txBody>
                  <a:tcPr marL="9525" marR="9525" marT="9525" marB="0" anchor="ctr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НДФЛ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28562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28542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-0,1%</a:t>
                      </a: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Налог на имущество ФЛ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1596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1773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177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11,1%</a:t>
                      </a: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Земельный налог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-7,6%</a:t>
                      </a: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Акцизы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414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475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14,8%</a:t>
                      </a: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920939"/>
              </p:ext>
            </p:extLst>
          </p:nvPr>
        </p:nvGraphicFramePr>
        <p:xfrm>
          <a:off x="179512" y="3212976"/>
          <a:ext cx="878497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845" y="189221"/>
            <a:ext cx="4841775" cy="95410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 бюджетов других уровней 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5542101"/>
              </p:ext>
            </p:extLst>
          </p:nvPr>
        </p:nvGraphicFramePr>
        <p:xfrm>
          <a:off x="179512" y="3284984"/>
          <a:ext cx="295232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1948205"/>
              </p:ext>
            </p:extLst>
          </p:nvPr>
        </p:nvGraphicFramePr>
        <p:xfrm>
          <a:off x="3061768" y="3140968"/>
          <a:ext cx="331043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3397320"/>
              </p:ext>
            </p:extLst>
          </p:nvPr>
        </p:nvGraphicFramePr>
        <p:xfrm>
          <a:off x="6114890" y="3137240"/>
          <a:ext cx="3027412" cy="372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86267"/>
              </p:ext>
            </p:extLst>
          </p:nvPr>
        </p:nvGraphicFramePr>
        <p:xfrm>
          <a:off x="178402" y="1143328"/>
          <a:ext cx="8786660" cy="2146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Лист" r:id="rId6" imgW="7134267" imgH="1742961" progId="Excel.Sheet.12">
                  <p:embed/>
                </p:oleObj>
              </mc:Choice>
              <mc:Fallback>
                <p:oleObj name="Лист" r:id="rId6" imgW="7134267" imgH="174296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8402" y="1143328"/>
                        <a:ext cx="8786660" cy="2146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6"/>
            <a:ext cx="5741705" cy="52322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Расходы бюджета города Игарки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0231990"/>
              </p:ext>
            </p:extLst>
          </p:nvPr>
        </p:nvGraphicFramePr>
        <p:xfrm>
          <a:off x="467544" y="983327"/>
          <a:ext cx="8280919" cy="2599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6210533"/>
              </p:ext>
            </p:extLst>
          </p:nvPr>
        </p:nvGraphicFramePr>
        <p:xfrm>
          <a:off x="1648272" y="3717032"/>
          <a:ext cx="6116171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363" y="46712"/>
            <a:ext cx="6982744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бюджета города </a:t>
            </a:r>
            <a:r>
              <a:rPr lang="ru-RU" sz="20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Игарки в </a:t>
            </a:r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2018-2019гг.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066598"/>
              </p:ext>
            </p:extLst>
          </p:nvPr>
        </p:nvGraphicFramePr>
        <p:xfrm>
          <a:off x="248374" y="446822"/>
          <a:ext cx="8646722" cy="24638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6506"/>
                <a:gridCol w="1224136"/>
                <a:gridCol w="1296144"/>
                <a:gridCol w="1589936"/>
              </a:tblGrid>
              <a:tr h="1440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199047" marR="8294" marT="829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Исполнение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Темп роста, %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/>
                </a:tc>
              </a:tr>
              <a:tr h="1647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2018 год, тыс. руб.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2019 год, тыс. руб.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Общегосударственные вопросы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73 045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84 470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16%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Национальная оборона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596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473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-21%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753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1405%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Национальная экономика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50 938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59 189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16%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Жилищно-коммунальное хозяйство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241 048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109 068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-55%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Образование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2 970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1 262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-58%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Культура, кинематография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31 030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29 546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-5%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Физическая культура и спорт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7 588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12 400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63%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Средства массовой информации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6 723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6 812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Социальная политика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292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451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54%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Прочие межбюджетные трансферты общего характера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2 367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2 044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Итого расходов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416 648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306 467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73,56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936371"/>
              </p:ext>
            </p:extLst>
          </p:nvPr>
        </p:nvGraphicFramePr>
        <p:xfrm>
          <a:off x="5608" y="2852936"/>
          <a:ext cx="4362450" cy="4158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657437"/>
              </p:ext>
            </p:extLst>
          </p:nvPr>
        </p:nvGraphicFramePr>
        <p:xfrm>
          <a:off x="4257659" y="2780928"/>
          <a:ext cx="4895850" cy="4077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95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593" y="116632"/>
            <a:ext cx="7872283" cy="84638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города Игарки по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разделам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функциональной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классификации расходов за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71764"/>
              </p:ext>
            </p:extLst>
          </p:nvPr>
        </p:nvGraphicFramePr>
        <p:xfrm>
          <a:off x="539552" y="1196752"/>
          <a:ext cx="7968324" cy="26898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64812"/>
                <a:gridCol w="1262309"/>
                <a:gridCol w="1341203"/>
              </a:tblGrid>
              <a:tr h="1663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Исполнение (тыс. рублей)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Уд.вес расходов в, 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Общегосударственные вопросы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84 470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27,6%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Национальная оборона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473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0,2%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3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753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0,2%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Национальная экономика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59 189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19,3%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Жилищно-коммунальное хозяйство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109 068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35,6%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Образование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1 262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0,4%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Культура, кинематография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29 546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9,6%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Физическая культура и спорт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12 400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4,0%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Средства массовой информации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6 812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2,2%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Социальная политика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451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0,1%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Прочие межбюджетные трансферты общего характера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2 044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0,7%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Итого расходов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306 467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100,00%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6286680"/>
              </p:ext>
            </p:extLst>
          </p:nvPr>
        </p:nvGraphicFramePr>
        <p:xfrm>
          <a:off x="635592" y="3861049"/>
          <a:ext cx="804086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56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830" y="119390"/>
            <a:ext cx="8021811" cy="84638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Расходование средств по приоритетным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направлениям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социально-экономической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политики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276944"/>
              </p:ext>
            </p:extLst>
          </p:nvPr>
        </p:nvGraphicFramePr>
        <p:xfrm>
          <a:off x="560830" y="965776"/>
          <a:ext cx="8115626" cy="53906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47274"/>
                <a:gridCol w="1152128"/>
                <a:gridCol w="1161054"/>
                <a:gridCol w="855170"/>
              </a:tblGrid>
              <a:tr h="562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программные мероприятия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effectLst/>
                          <a:latin typeface="Arial"/>
                        </a:rPr>
                        <a:t>       205 </a:t>
                      </a:r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186 109,28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Arial"/>
                        </a:rPr>
                        <a:t>       168 555 522,43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</a:t>
                      </a:r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82,1</a:t>
                      </a:r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71 235 554,47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66 093 477,47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92,8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Муниципальная программа города Игарки "Обеспечение комфортной среды проживания на территории города Игарки"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11 211 164,75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5 328 813,88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47,5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Муниципальная программа города Игарки "Формирование комфортной городской среды"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3 904 957,90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3 885 433,11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99,5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650 000,00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620 000,00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95,4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"Развитие физической культуры и спорта"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12 525 831,22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10 965 225,28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87,5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"Развитие молодежной политики"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832 595,00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825 790,00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99,2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"Развитие транспортной системы"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57 561 926,00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55 953 531,46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97,2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"Управление муниципальными финансами и муниципальным имуществом"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5 202 734,58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5 133 623,75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98,7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6 457 595,48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6 457 595,48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100,0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  10 000,00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    2 500,00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25,0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Муниципальная программа города Игарки "Развитие малого и среднего предпринимательства"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             -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                 -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   -  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Муниципальная адресная программа "Переселение граждан из аварийного жилищного фонда в городе Игарке Туруханского района"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35 593 749,88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         13 289 532,00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               37,3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5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5308</TotalTime>
  <Words>1358</Words>
  <Application>Microsoft Office PowerPoint</Application>
  <PresentationFormat>Экран (4:3)</PresentationFormat>
  <Paragraphs>371</Paragraphs>
  <Slides>12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Воздушный поток</vt:lpstr>
      <vt:lpstr>Лист Microsoft Excel</vt:lpstr>
      <vt:lpstr>Исполнение бюджета города  Игарки  за 2019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Доля краевого, районного и местного бюджетов в программных расходах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Oracle</dc:creator>
  <cp:lastModifiedBy>Шевцова И.В.</cp:lastModifiedBy>
  <cp:revision>332</cp:revision>
  <cp:lastPrinted>2020-10-06T03:18:10Z</cp:lastPrinted>
  <dcterms:created xsi:type="dcterms:W3CDTF">2014-04-16T07:33:25Z</dcterms:created>
  <dcterms:modified xsi:type="dcterms:W3CDTF">2020-10-06T04:38:45Z</dcterms:modified>
</cp:coreProperties>
</file>