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theme/themeOverride1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3.xml" ContentType="application/vnd.openxmlformats-officedocument.presentationml.notesSlide+xml"/>
  <Override PartName="/ppt/charts/chart1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4" r:id="rId1"/>
  </p:sldMasterIdLst>
  <p:notesMasterIdLst>
    <p:notesMasterId r:id="rId15"/>
  </p:notesMasterIdLst>
  <p:handoutMasterIdLst>
    <p:handoutMasterId r:id="rId16"/>
  </p:handoutMasterIdLst>
  <p:sldIdLst>
    <p:sldId id="278" r:id="rId2"/>
    <p:sldId id="269" r:id="rId3"/>
    <p:sldId id="274" r:id="rId4"/>
    <p:sldId id="275" r:id="rId5"/>
    <p:sldId id="276" r:id="rId6"/>
    <p:sldId id="277" r:id="rId7"/>
    <p:sldId id="271" r:id="rId8"/>
    <p:sldId id="279" r:id="rId9"/>
    <p:sldId id="280" r:id="rId10"/>
    <p:sldId id="282" r:id="rId11"/>
    <p:sldId id="284" r:id="rId12"/>
    <p:sldId id="286" r:id="rId13"/>
    <p:sldId id="283" r:id="rId14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AFE9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97" autoAdjust="0"/>
    <p:restoredTop sz="96803" autoAdjust="0"/>
  </p:normalViewPr>
  <p:slideViewPr>
    <p:cSldViewPr>
      <p:cViewPr varScale="1">
        <p:scale>
          <a:sx n="71" d="100"/>
          <a:sy n="71" d="100"/>
        </p:scale>
        <p:origin x="-13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84"/>
    </p:cViewPr>
  </p:sorterViewPr>
  <p:notesViewPr>
    <p:cSldViewPr>
      <p:cViewPr varScale="1">
        <p:scale>
          <a:sx n="56" d="100"/>
          <a:sy n="56" d="100"/>
        </p:scale>
        <p:origin x="-2838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7%20&#1075;&#1086;&#1076;\&#1057;&#1090;&#1088;&#1091;&#1082;&#1090;&#1091;&#1088;&#1072;%20&#1076;&#1086;&#1093;&#1086;&#1076;&#1086;&#1074;%20-%20&#1089;%20&#1075;&#1088;&#1072;&#1092;&#1080;&#1082;&#1072;&#1084;&#1080;%202017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8%20&#1075;&#1086;&#1076;\&#1057;&#1090;&#1088;&#1091;&#1082;&#1090;&#1091;&#1088;&#1072;%20&#1088;&#1072;&#1089;&#1093;&#1086;&#1076;&#1086;&#1074;%20-%20&#1089;%20&#1075;&#1088;&#1072;&#1092;&#1080;&#1082;&#1072;&#1084;&#1080;%202018.xls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SKIF\User\&#1055;&#1091;&#1073;&#1083;&#1080;&#1095;&#1085;&#1099;&#1077;%20&#1089;&#1083;&#1091;&#1096;&#1072;&#1085;&#1080;&#1103;%20&#1087;&#1086;%20&#1086;&#1090;&#1095;&#1077;&#1090;&#1091;%20&#1079;&#1072;%202018%20&#1075;&#1086;&#1076;\&#1057;&#1090;&#1088;&#1091;&#1082;&#1090;&#1091;&#1088;&#1072;%20&#1088;&#1072;&#1089;&#1093;&#1086;&#1076;&#1086;&#1074;%20-%20&#1089;%20&#1075;&#1088;&#1072;&#1092;&#1080;&#1082;&#1072;&#1084;&#1080;%202018.xls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91568359063615"/>
          <c:y val="3.2783101935182572E-2"/>
          <c:w val="0.74922670789239132"/>
          <c:h val="0.912359288195289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ДОХОДЫ!$A$5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ДОХОДЫ!$B$4:$E$4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ДОХОДЫ!$B$5:$E$5</c:f>
              <c:numCache>
                <c:formatCode>_-* #,##0_р_._-;\-* #,##0_р_._-;_-* "-"??_р_._-;_-@_-</c:formatCode>
                <c:ptCount val="4"/>
                <c:pt idx="0">
                  <c:v>293370.98037</c:v>
                </c:pt>
                <c:pt idx="1">
                  <c:v>415928.39828000002</c:v>
                </c:pt>
                <c:pt idx="2">
                  <c:v>341997.66746000003</c:v>
                </c:pt>
                <c:pt idx="3">
                  <c:v>356928.33184</c:v>
                </c:pt>
              </c:numCache>
            </c:numRef>
          </c:val>
        </c:ser>
        <c:ser>
          <c:idx val="1"/>
          <c:order val="1"/>
          <c:tx>
            <c:strRef>
              <c:f>ДОХОДЫ!$A$6</c:f>
              <c:strCache>
                <c:ptCount val="1"/>
                <c:pt idx="0">
                  <c:v>Субвенции бюджетам городских поселений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7538657377386373E-2"/>
                  <c:y val="9.885095494303421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3604563466331177E-2"/>
                  <c:y val="1.4827643241455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3.4095480562478367E-2"/>
                  <c:y val="4.942158570163746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2.098183419229438E-2"/>
                  <c:y val="-4.942547747151710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ДОХОДЫ!$B$4:$E$4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ДОХОДЫ!$B$6:$E$6</c:f>
              <c:numCache>
                <c:formatCode>_-* #,##0_р_._-;\-* #,##0_р_._-;_-* "-"??_р_._-;_-@_-</c:formatCode>
                <c:ptCount val="4"/>
                <c:pt idx="0">
                  <c:v>70.364580000000004</c:v>
                </c:pt>
                <c:pt idx="1">
                  <c:v>27.91</c:v>
                </c:pt>
                <c:pt idx="2">
                  <c:v>537.21799999999996</c:v>
                </c:pt>
                <c:pt idx="3">
                  <c:v>624.07623000000001</c:v>
                </c:pt>
              </c:numCache>
            </c:numRef>
          </c:val>
        </c:ser>
        <c:ser>
          <c:idx val="2"/>
          <c:order val="2"/>
          <c:tx>
            <c:strRef>
              <c:f>ДОХОДЫ!$A$7</c:f>
              <c:strCache>
                <c:ptCount val="1"/>
                <c:pt idx="0">
                  <c:v>Фонд финансовой поддержки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9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ДОХОДЫ!$B$4:$E$4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ДОХОДЫ!$B$7:$E$7</c:f>
              <c:numCache>
                <c:formatCode>_-* #,##0_р_._-;\-* #,##0_р_._-;_-* "-"??_р_._-;_-@_-</c:formatCode>
                <c:ptCount val="4"/>
                <c:pt idx="0">
                  <c:v>53058.299999999996</c:v>
                </c:pt>
                <c:pt idx="1">
                  <c:v>56316.565999999999</c:v>
                </c:pt>
                <c:pt idx="2">
                  <c:v>47807.101000000002</c:v>
                </c:pt>
                <c:pt idx="3">
                  <c:v>29252.766</c:v>
                </c:pt>
              </c:numCache>
            </c:numRef>
          </c:val>
        </c:ser>
        <c:ser>
          <c:idx val="3"/>
          <c:order val="3"/>
          <c:tx>
            <c:strRef>
              <c:f>ДОХОДЫ!$A$8</c:f>
              <c:strCache>
                <c:ptCount val="1"/>
                <c:pt idx="0">
                  <c:v>Собственные доходы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581014033671055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5.7720695440417096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7206760224473705E-2"/>
                  <c:y val="-1.482764324145513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2.150845028059202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1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ДОХОДЫ!$B$4:$E$4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ДОХОДЫ!$B$8:$E$8</c:f>
              <c:numCache>
                <c:formatCode>_-* #,##0_р_._-;\-* #,##0_р_._-;_-* "-"??_р_._-;_-@_-</c:formatCode>
                <c:ptCount val="4"/>
                <c:pt idx="0">
                  <c:v>35440.866040000001</c:v>
                </c:pt>
                <c:pt idx="1">
                  <c:v>42160.41936</c:v>
                </c:pt>
                <c:pt idx="2">
                  <c:v>35682.762840000003</c:v>
                </c:pt>
                <c:pt idx="3">
                  <c:v>37219.269509999998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83809408"/>
        <c:axId val="83810944"/>
      </c:barChart>
      <c:catAx>
        <c:axId val="838094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83810944"/>
        <c:crosses val="autoZero"/>
        <c:auto val="1"/>
        <c:lblAlgn val="ctr"/>
        <c:lblOffset val="100"/>
        <c:noMultiLvlLbl val="0"/>
      </c:catAx>
      <c:valAx>
        <c:axId val="83810944"/>
        <c:scaling>
          <c:orientation val="minMax"/>
        </c:scaling>
        <c:delete val="1"/>
        <c:axPos val="b"/>
        <c:numFmt formatCode="_-* #,##0_р_._-;\-* #,##0_р_._-;_-* &quot;-&quot;??_р_._-;_-@_-" sourceLinked="1"/>
        <c:majorTickMark val="none"/>
        <c:minorTickMark val="none"/>
        <c:tickLblPos val="nextTo"/>
        <c:crossAx val="8380940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77267184246111964"/>
          <c:y val="4.1373405590526841E-3"/>
          <c:w val="0.22732815753888042"/>
          <c:h val="0.96620737295803694"/>
        </c:manualLayout>
      </c:layout>
      <c:overlay val="0"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5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b="1"/>
          </a:pPr>
          <a:endParaRPr lang="ru-RU"/>
        </a:p>
      </c:txPr>
    </c:title>
    <c:autoTitleDeleted val="0"/>
    <c:view3D>
      <c:rotX val="30"/>
      <c:rotY val="3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315215948201028"/>
          <c:y val="0.61974672019527743"/>
          <c:w val="0.80684784051798986"/>
          <c:h val="0.34049656223878311"/>
        </c:manualLayout>
      </c:layout>
      <c:pie3DChart>
        <c:varyColors val="1"/>
        <c:ser>
          <c:idx val="0"/>
          <c:order val="0"/>
          <c:tx>
            <c:strRef>
              <c:f>'структура расходов'!$C$5</c:f>
              <c:strCache>
                <c:ptCount val="1"/>
                <c:pt idx="0">
                  <c:v>2018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расходов'!$A$6:$A$16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'структура расходов'!$C$6:$C$16</c:f>
              <c:numCache>
                <c:formatCode>#,##0</c:formatCode>
                <c:ptCount val="11"/>
                <c:pt idx="0">
                  <c:v>75426.803050000002</c:v>
                </c:pt>
                <c:pt idx="1">
                  <c:v>596.36023</c:v>
                </c:pt>
                <c:pt idx="2">
                  <c:v>50</c:v>
                </c:pt>
                <c:pt idx="3">
                  <c:v>50938.18649</c:v>
                </c:pt>
                <c:pt idx="4">
                  <c:v>241048.28179000001</c:v>
                </c:pt>
                <c:pt idx="5">
                  <c:v>2970.3972800000001</c:v>
                </c:pt>
                <c:pt idx="6">
                  <c:v>31029.666710000001</c:v>
                </c:pt>
                <c:pt idx="7">
                  <c:v>7588.1049199999998</c:v>
                </c:pt>
                <c:pt idx="8">
                  <c:v>6723.3950599999998</c:v>
                </c:pt>
                <c:pt idx="9">
                  <c:v>292.36500000000001</c:v>
                </c:pt>
                <c:pt idx="10">
                  <c:v>2366.6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6.8008619545124951E-3"/>
          <c:y val="7.3669290118006256E-2"/>
          <c:w val="0.68030229684324484"/>
          <c:h val="0.52098417687987852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6"/>
      <c:rAngAx val="0"/>
      <c:perspective val="5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5727839052534064E-2"/>
          <c:y val="0.42006114817651841"/>
          <c:w val="0.44443244735993359"/>
          <c:h val="0.52642433004519962"/>
        </c:manualLayout>
      </c:layout>
      <c:pie3DChart>
        <c:varyColors val="1"/>
        <c:ser>
          <c:idx val="0"/>
          <c:order val="0"/>
          <c:tx>
            <c:strRef>
              <c:f>'Исполнение по разделам'!$C$4</c:f>
              <c:strCache>
                <c:ptCount val="1"/>
                <c:pt idx="0">
                  <c:v>Уд.вес расходов в, %</c:v>
                </c:pt>
              </c:strCache>
            </c:strRef>
          </c:tx>
          <c:explosion val="25"/>
          <c:dPt>
            <c:idx val="0"/>
            <c:bubble3D val="0"/>
            <c:explosion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Lbls>
            <c:dLbl>
              <c:idx val="0"/>
              <c:layout>
                <c:manualLayout>
                  <c:x val="-7.5977666075873362E-2"/>
                  <c:y val="0.1682873424605708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3.2270002227581328E-2"/>
                  <c:y val="6.699423833282100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5404112308839624E-3"/>
                  <c:y val="-0.1506470249777336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5028910131621002E-2"/>
                  <c:y val="-5.79845987720003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1.7203320064696711E-2"/>
                  <c:y val="-3.636171604675541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'Исполнение по разделам'!$A$5:$A$15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'Исполнение по разделам'!$C$5:$C$15</c:f>
              <c:numCache>
                <c:formatCode>0.00%</c:formatCode>
                <c:ptCount val="11"/>
                <c:pt idx="0">
                  <c:v>0.1800032793691945</c:v>
                </c:pt>
                <c:pt idx="1">
                  <c:v>1.423191660585263E-3</c:v>
                </c:pt>
                <c:pt idx="2">
                  <c:v>1.1932315310372583E-4</c:v>
                </c:pt>
                <c:pt idx="3">
                  <c:v>0.12156210050744817</c:v>
                </c:pt>
                <c:pt idx="4">
                  <c:v>0.57525282066836436</c:v>
                </c:pt>
                <c:pt idx="5">
                  <c:v>7.0887433884066157E-3</c:v>
                </c:pt>
                <c:pt idx="6">
                  <c:v>7.4051153431898289E-2</c:v>
                </c:pt>
                <c:pt idx="7">
                  <c:v>1.8108732102725903E-2</c:v>
                </c:pt>
                <c:pt idx="8">
                  <c:v>1.6045133962424279E-2</c:v>
                </c:pt>
                <c:pt idx="9">
                  <c:v>6.9771827314341604E-4</c:v>
                </c:pt>
                <c:pt idx="10">
                  <c:v>5.6478034827055507E-3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6473758123408011"/>
          <c:y val="2.8164999210614029E-2"/>
          <c:w val="0.31859584895061543"/>
          <c:h val="0.96803717715575466"/>
        </c:manualLayout>
      </c:layout>
      <c:overlay val="0"/>
      <c:txPr>
        <a:bodyPr/>
        <a:lstStyle/>
        <a:p>
          <a:pPr>
            <a:defRPr sz="85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000"/>
            </a:pPr>
            <a:r>
              <a:rPr lang="ru-RU" sz="2000"/>
              <a:t>Доля % 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2889773205627506"/>
          <c:y val="0.1598665791776028"/>
          <c:w val="0.29362868957475674"/>
          <c:h val="0.84013342082239717"/>
        </c:manualLayout>
      </c:layout>
      <c:pie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9"/>
          <c:dLbls>
            <c:dLbl>
              <c:idx val="0"/>
              <c:layout>
                <c:manualLayout>
                  <c:x val="-6.2320101538157327E-2"/>
                  <c:y val="7.448563721201516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2.6881569733842011E-3"/>
                  <c:y val="6.440653251676874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0.13917974455437673"/>
                  <c:y val="-3.692111402741324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программы!$A$38:$A$41</c:f>
              <c:strCache>
                <c:ptCount val="4"/>
                <c:pt idx="0">
                  <c:v>Городской бюджет</c:v>
                </c:pt>
                <c:pt idx="1">
                  <c:v>Федеральный бюджет</c:v>
                </c:pt>
                <c:pt idx="2">
                  <c:v>Краевой бюджет</c:v>
                </c:pt>
                <c:pt idx="3">
                  <c:v>Районный бюджет</c:v>
                </c:pt>
              </c:strCache>
            </c:strRef>
          </c:cat>
          <c:val>
            <c:numRef>
              <c:f>программы!$D$38:$D$41</c:f>
              <c:numCache>
                <c:formatCode>_-* #,##0.00_р_._-;\-* #,##0.00_р_._-;_-* "-"??_р_._-;_-@_-</c:formatCode>
                <c:ptCount val="4"/>
                <c:pt idx="0">
                  <c:v>43.09963019948583</c:v>
                </c:pt>
                <c:pt idx="1">
                  <c:v>1.9986165515961434</c:v>
                </c:pt>
                <c:pt idx="2">
                  <c:v>8.7876275296354187</c:v>
                </c:pt>
                <c:pt idx="3">
                  <c:v>46.114125719282612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268"/>
      </c:pieChart>
    </c:plotArea>
    <c:legend>
      <c:legendPos val="r"/>
      <c:layout>
        <c:manualLayout>
          <c:xMode val="edge"/>
          <c:yMode val="edge"/>
          <c:x val="0.70597519465910918"/>
          <c:y val="0.2051928404782736"/>
          <c:w val="0.27918250478430456"/>
          <c:h val="0.61264654418197728"/>
        </c:manualLayout>
      </c:layout>
      <c:overlay val="0"/>
      <c:txPr>
        <a:bodyPr/>
        <a:lstStyle/>
        <a:p>
          <a:pPr rtl="0">
            <a:defRPr sz="14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85982549230067"/>
          <c:y val="3.6604947458668116E-2"/>
          <c:w val="0.67355417809407769"/>
          <c:h val="0.80027952868968433"/>
        </c:manualLayout>
      </c:layout>
      <c:barChart>
        <c:barDir val="bar"/>
        <c:grouping val="percentStacked"/>
        <c:varyColors val="0"/>
        <c:ser>
          <c:idx val="0"/>
          <c:order val="0"/>
          <c:tx>
            <c:strRef>
              <c:f>'Динамика доходов'!$B$4</c:f>
              <c:strCache>
                <c:ptCount val="1"/>
                <c:pt idx="0">
                  <c:v>2017 год (тыс. руб.)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доходов'!$A$5:$A$8</c:f>
              <c:strCache>
                <c:ptCount val="4"/>
                <c:pt idx="0">
                  <c:v>Безвозмездные поступления (МБТ, субвенции)</c:v>
                </c:pt>
                <c:pt idx="1">
                  <c:v>Собственные доходы, в т.ч.</c:v>
                </c:pt>
                <c:pt idx="2">
                  <c:v>Налоговые доходы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'Динамика доходов'!$B$5:$B$8</c:f>
              <c:numCache>
                <c:formatCode>#,##0</c:formatCode>
                <c:ptCount val="4"/>
                <c:pt idx="0">
                  <c:v>390341.98646000004</c:v>
                </c:pt>
                <c:pt idx="1">
                  <c:v>35682.762839999996</c:v>
                </c:pt>
                <c:pt idx="2">
                  <c:v>28870.100979999999</c:v>
                </c:pt>
                <c:pt idx="3">
                  <c:v>6812.6618600000002</c:v>
                </c:pt>
              </c:numCache>
            </c:numRef>
          </c:val>
        </c:ser>
        <c:ser>
          <c:idx val="1"/>
          <c:order val="1"/>
          <c:tx>
            <c:strRef>
              <c:f>'Динамика доходов'!$C$4</c:f>
              <c:strCache>
                <c:ptCount val="1"/>
                <c:pt idx="0">
                  <c:v>2018 год (тыс. руб.)</c:v>
                </c:pt>
              </c:strCache>
            </c:strRef>
          </c:tx>
          <c:spPr>
            <a:solidFill>
              <a:schemeClr val="accent1">
                <a:lumMod val="40000"/>
                <a:lumOff val="60000"/>
              </a:schemeClr>
            </a:solidFill>
          </c:spPr>
          <c:invertIfNegative val="0"/>
          <c:dLbls>
            <c:txPr>
              <a:bodyPr/>
              <a:lstStyle/>
              <a:p>
                <a:pPr>
                  <a:defRPr sz="105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доходов'!$A$5:$A$8</c:f>
              <c:strCache>
                <c:ptCount val="4"/>
                <c:pt idx="0">
                  <c:v>Безвозмездные поступления (МБТ, субвенции)</c:v>
                </c:pt>
                <c:pt idx="1">
                  <c:v>Собственные доходы, в т.ч.</c:v>
                </c:pt>
                <c:pt idx="2">
                  <c:v>Налоговые доходы</c:v>
                </c:pt>
                <c:pt idx="3">
                  <c:v>Неналоговые доходы</c:v>
                </c:pt>
              </c:strCache>
            </c:strRef>
          </c:cat>
          <c:val>
            <c:numRef>
              <c:f>'Динамика доходов'!$C$5:$C$8</c:f>
              <c:numCache>
                <c:formatCode>#,##0</c:formatCode>
                <c:ptCount val="4"/>
                <c:pt idx="0">
                  <c:v>386805.49136000004</c:v>
                </c:pt>
                <c:pt idx="1">
                  <c:v>37219.209509999993</c:v>
                </c:pt>
                <c:pt idx="2">
                  <c:v>30697.267619999999</c:v>
                </c:pt>
                <c:pt idx="3">
                  <c:v>6521.9418899999946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85785216"/>
        <c:axId val="20849024"/>
      </c:barChart>
      <c:catAx>
        <c:axId val="85785216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0849024"/>
        <c:crosses val="autoZero"/>
        <c:auto val="1"/>
        <c:lblAlgn val="ctr"/>
        <c:lblOffset val="100"/>
        <c:noMultiLvlLbl val="0"/>
      </c:catAx>
      <c:valAx>
        <c:axId val="2084902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85785216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sz="11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'налоговые доходы'!$B$6</c:f>
              <c:strCache>
                <c:ptCount val="1"/>
                <c:pt idx="0">
                  <c:v>2017 год, тыс. руб.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invertIfNegative val="0"/>
          <c:cat>
            <c:strRef>
              <c:f>'налоговые доходы'!$A$7:$A$11</c:f>
              <c:strCache>
                <c:ptCount val="5"/>
                <c:pt idx="0">
                  <c:v>НДФЛ</c:v>
                </c:pt>
                <c:pt idx="1">
                  <c:v>Налог на имущество ФЛ</c:v>
                </c:pt>
                <c:pt idx="2">
                  <c:v>Земельный налог</c:v>
                </c:pt>
                <c:pt idx="3">
                  <c:v>Акцизы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'налоговые доходы'!$B$7:$B$11</c:f>
              <c:numCache>
                <c:formatCode>0</c:formatCode>
                <c:ptCount val="5"/>
                <c:pt idx="0">
                  <c:v>26571.89975</c:v>
                </c:pt>
                <c:pt idx="1">
                  <c:v>1781.11275</c:v>
                </c:pt>
                <c:pt idx="2">
                  <c:v>128.86796000000001</c:v>
                </c:pt>
                <c:pt idx="3">
                  <c:v>382.87052</c:v>
                </c:pt>
                <c:pt idx="4" formatCode="General">
                  <c:v>5.35</c:v>
                </c:pt>
              </c:numCache>
            </c:numRef>
          </c:val>
        </c:ser>
        <c:ser>
          <c:idx val="1"/>
          <c:order val="1"/>
          <c:tx>
            <c:strRef>
              <c:f>'налоговые доходы'!$C$6</c:f>
              <c:strCache>
                <c:ptCount val="1"/>
                <c:pt idx="0">
                  <c:v>2018 год, тыс. руб.</c:v>
                </c:pt>
              </c:strCache>
            </c:strRef>
          </c:tx>
          <c:invertIfNegative val="0"/>
          <c:dLbls>
            <c:dLbl>
              <c:idx val="4"/>
              <c:delete val="1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'налоговые доходы'!$A$7:$A$11</c:f>
              <c:strCache>
                <c:ptCount val="5"/>
                <c:pt idx="0">
                  <c:v>НДФЛ</c:v>
                </c:pt>
                <c:pt idx="1">
                  <c:v>Налог на имущество ФЛ</c:v>
                </c:pt>
                <c:pt idx="2">
                  <c:v>Земельный налог</c:v>
                </c:pt>
                <c:pt idx="3">
                  <c:v>Акцизы</c:v>
                </c:pt>
                <c:pt idx="4">
                  <c:v>Государственная пошлина</c:v>
                </c:pt>
              </c:strCache>
            </c:strRef>
          </c:cat>
          <c:val>
            <c:numRef>
              <c:f>'налоговые доходы'!$C$7:$C$11</c:f>
              <c:numCache>
                <c:formatCode>0</c:formatCode>
                <c:ptCount val="5"/>
                <c:pt idx="0">
                  <c:v>28561.691350000001</c:v>
                </c:pt>
                <c:pt idx="1">
                  <c:v>1595.9274600000001</c:v>
                </c:pt>
                <c:pt idx="2">
                  <c:v>125.76204</c:v>
                </c:pt>
                <c:pt idx="3">
                  <c:v>413.94677000000001</c:v>
                </c:pt>
                <c:pt idx="4" formatCode="General">
                  <c:v>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95"/>
        <c:overlap val="100"/>
        <c:axId val="20930944"/>
        <c:axId val="20935040"/>
      </c:barChart>
      <c:catAx>
        <c:axId val="20930944"/>
        <c:scaling>
          <c:orientation val="minMax"/>
        </c:scaling>
        <c:delete val="0"/>
        <c:axPos val="l"/>
        <c:majorTickMark val="none"/>
        <c:minorTickMark val="none"/>
        <c:tickLblPos val="nextTo"/>
        <c:crossAx val="20935040"/>
        <c:crosses val="autoZero"/>
        <c:auto val="1"/>
        <c:lblAlgn val="ctr"/>
        <c:lblOffset val="100"/>
        <c:noMultiLvlLbl val="0"/>
      </c:catAx>
      <c:valAx>
        <c:axId val="2093504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2093094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777338271525534"/>
          <c:y val="0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дотаций'!$A$10</c:f>
              <c:strCache>
                <c:ptCount val="1"/>
                <c:pt idx="0">
                  <c:v>Прочие межбюджетные трансферты</c:v>
                </c:pt>
              </c:strCache>
            </c:strRef>
          </c:tx>
          <c:spPr>
            <a:gradFill>
              <a:gsLst>
                <a:gs pos="0">
                  <a:srgbClr val="FF0000"/>
                </a:gs>
                <a:gs pos="100000">
                  <a:schemeClr val="bg1"/>
                </a:gs>
              </a:gsLst>
              <a:lin ang="5400000" scaled="0"/>
            </a:gradFill>
          </c:spPr>
          <c:invertIfNegative val="0"/>
          <c:dPt>
            <c:idx val="0"/>
            <c:invertIfNegative val="0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4">
                  <a:lumMod val="75000"/>
                </a:schemeClr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280349603998E-2"/>
                  <c:y val="-4.29530004762862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2017 год, тыс. руб.</c:v>
                </c:pt>
                <c:pt idx="1">
                  <c:v>2018 год, тыс. руб.</c:v>
                </c:pt>
              </c:strCache>
            </c:strRef>
          </c:cat>
          <c:val>
            <c:numRef>
              <c:f>'динамика дотаций'!$B$10:$C$10</c:f>
              <c:numCache>
                <c:formatCode>#,##0</c:formatCode>
                <c:ptCount val="2"/>
                <c:pt idx="0">
                  <c:v>341813.67722000001</c:v>
                </c:pt>
                <c:pt idx="1">
                  <c:v>357552.72536000004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206016"/>
        <c:axId val="29207552"/>
        <c:axId val="0"/>
      </c:bar3DChart>
      <c:catAx>
        <c:axId val="29206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9207552"/>
        <c:crosses val="autoZero"/>
        <c:auto val="1"/>
        <c:lblAlgn val="ctr"/>
        <c:lblOffset val="100"/>
        <c:noMultiLvlLbl val="0"/>
      </c:catAx>
      <c:valAx>
        <c:axId val="29207552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92060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0314465408805034E-2"/>
          <c:y val="0.40760506415974262"/>
          <c:w val="0.9308176100628931"/>
          <c:h val="0.502505994513956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дотаций'!$A$9</c:f>
              <c:strCache>
                <c:ptCount val="1"/>
                <c:pt idx="0">
                  <c:v>Субсидии, субвенции</c:v>
                </c:pt>
              </c:strCache>
            </c:strRef>
          </c:tx>
          <c:spPr>
            <a:solidFill>
              <a:schemeClr val="bg2">
                <a:lumMod val="9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bg2">
                  <a:lumMod val="50000"/>
                </a:schemeClr>
              </a:solidFill>
            </c:spPr>
          </c:dPt>
          <c:dPt>
            <c:idx val="1"/>
            <c:invertIfNegative val="0"/>
            <c:bubble3D val="0"/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1100" b="1" i="0" u="none" strike="noStrike" baseline="0">
                      <a:solidFill>
                        <a:srgbClr val="000000"/>
                      </a:solidFill>
                      <a:latin typeface="Calibri"/>
                      <a:ea typeface="Calibri"/>
                      <a:cs typeface="Calibri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2017 год, тыс. руб.</c:v>
                </c:pt>
                <c:pt idx="1">
                  <c:v>2018 год, тыс. руб.</c:v>
                </c:pt>
              </c:strCache>
            </c:strRef>
          </c:cat>
          <c:val>
            <c:numRef>
              <c:f>'динамика дотаций'!$B$9:$C$9</c:f>
              <c:numCache>
                <c:formatCode>#,##0</c:formatCode>
                <c:ptCount val="2"/>
                <c:pt idx="0">
                  <c:v>537.21799999999996</c:v>
                </c:pt>
                <c:pt idx="1">
                  <c:v>5737.5762299999997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29835648"/>
        <c:axId val="29837184"/>
        <c:axId val="0"/>
      </c:bar3DChart>
      <c:catAx>
        <c:axId val="298356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29837184"/>
        <c:crosses val="autoZero"/>
        <c:auto val="1"/>
        <c:lblAlgn val="ctr"/>
        <c:lblOffset val="100"/>
        <c:noMultiLvlLbl val="0"/>
      </c:catAx>
      <c:valAx>
        <c:axId val="29837184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2983564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  <c:spPr>
        <a:noFill/>
        <a:ln w="25400">
          <a:noFill/>
        </a:ln>
      </c:spPr>
      <c:txPr>
        <a:bodyPr/>
        <a:lstStyle/>
        <a:p>
          <a:pPr>
            <a:defRPr sz="18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'динамика дотаций'!$A$8</c:f>
              <c:strCache>
                <c:ptCount val="1"/>
                <c:pt idx="0">
                  <c:v>Дотации на выравнивание уровня бюджетной обеспеченности</c:v>
                </c:pt>
              </c:strCache>
            </c:strRef>
          </c:tx>
          <c:spPr>
            <a:solidFill>
              <a:srgbClr val="5ECCF3">
                <a:lumMod val="60000"/>
                <a:lumOff val="40000"/>
              </a:srgb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4E67C8">
                  <a:lumMod val="20000"/>
                  <a:lumOff val="80000"/>
                </a:srgbClr>
              </a:solidFill>
            </c:spPr>
          </c:dPt>
          <c:dPt>
            <c:idx val="1"/>
            <c:invertIfNegative val="0"/>
            <c:bubble3D val="0"/>
            <c:spPr>
              <a:solidFill>
                <a:srgbClr val="212745">
                  <a:lumMod val="40000"/>
                  <a:lumOff val="60000"/>
                </a:srgbClr>
              </a:solidFill>
            </c:spPr>
          </c:dPt>
          <c:dLbls>
            <c:dLbl>
              <c:idx val="0"/>
              <c:layout>
                <c:manualLayout>
                  <c:x val="9.4786729857819912E-3"/>
                  <c:y val="-6.76819071162640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957345971563982E-2"/>
                  <c:y val="-6.31697799751797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'динамика дотаций'!$B$7:$C$7</c:f>
              <c:strCache>
                <c:ptCount val="2"/>
                <c:pt idx="0">
                  <c:v>2017 год, тыс. руб.</c:v>
                </c:pt>
                <c:pt idx="1">
                  <c:v>2018 год, тыс. руб.</c:v>
                </c:pt>
              </c:strCache>
            </c:strRef>
          </c:cat>
          <c:val>
            <c:numRef>
              <c:f>'динамика дотаций'!$B$8:$C$8</c:f>
              <c:numCache>
                <c:formatCode>#,##0</c:formatCode>
                <c:ptCount val="2"/>
                <c:pt idx="0">
                  <c:v>47807.101000000002</c:v>
                </c:pt>
                <c:pt idx="1">
                  <c:v>24139.266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228160"/>
        <c:axId val="81229696"/>
        <c:axId val="0"/>
      </c:bar3DChart>
      <c:catAx>
        <c:axId val="812281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1229696"/>
        <c:crosses val="autoZero"/>
        <c:auto val="1"/>
        <c:lblAlgn val="ctr"/>
        <c:lblOffset val="100"/>
        <c:noMultiLvlLbl val="0"/>
      </c:catAx>
      <c:valAx>
        <c:axId val="81229696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81228160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depthPercent val="10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bar"/>
        <c:grouping val="clustered"/>
        <c:varyColors val="0"/>
        <c:ser>
          <c:idx val="2"/>
          <c:order val="0"/>
          <c:tx>
            <c:strRef>
              <c:f>'Дефицит - профицит'!$B$19</c:f>
              <c:strCache>
                <c:ptCount val="1"/>
                <c:pt idx="0">
                  <c:v>за счет собственных доходов, ФФП, дотации на сбалансированность, прочих безвозмездных перечислений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395418771431317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45991425002336E-2"/>
                  <c:y val="-4.2437781360066642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'Дефицит - профицит'!$C$19:$E$19</c:f>
              <c:numCache>
                <c:formatCode>_-* #,##0\ _₽_-;\-* #,##0\ _₽_-;_-* "-"??\ _₽_-;_-@_-</c:formatCode>
                <c:ptCount val="2"/>
                <c:pt idx="0">
                  <c:v>396869.65514999995</c:v>
                </c:pt>
                <c:pt idx="1">
                  <c:v>385897.78542000009</c:v>
                </c:pt>
              </c:numCache>
            </c:numRef>
          </c:val>
        </c:ser>
        <c:ser>
          <c:idx val="1"/>
          <c:order val="1"/>
          <c:tx>
            <c:strRef>
              <c:f>'Дефицит - профицит'!$B$18</c:f>
              <c:strCache>
                <c:ptCount val="1"/>
                <c:pt idx="0">
                  <c:v>за счет целевых средств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4345991425002336E-2"/>
                  <c:y val="8.4875562720133283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4345991425002336E-2"/>
                  <c:y val="-4.629629629629629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'Дефицит - профицит'!$C$18:$E$18</c:f>
              <c:numCache>
                <c:formatCode>_-* #,##0\ _₽_-;\-* #,##0\ _₽_-;_-* "-"??\ _₽_-;_-@_-</c:formatCode>
                <c:ptCount val="2"/>
                <c:pt idx="0">
                  <c:v>22160.417939999999</c:v>
                </c:pt>
                <c:pt idx="1">
                  <c:v>43262.549469999991</c:v>
                </c:pt>
              </c:numCache>
            </c:numRef>
          </c:val>
        </c:ser>
        <c:ser>
          <c:idx val="0"/>
          <c:order val="2"/>
          <c:tx>
            <c:strRef>
              <c:f>'Дефицит - профицит'!$B$17</c:f>
              <c:strCache>
                <c:ptCount val="1"/>
                <c:pt idx="0">
                  <c:v>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229656407857343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6395418771431167E-2"/>
                  <c:y val="-4.6296296296296294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'Дефицит - профицит'!$C$16:$E$16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'Дефицит - профицит'!$C$17:$E$17</c:f>
              <c:numCache>
                <c:formatCode>_-* #,##0\ _₽_-;\-* #,##0\ _₽_-;_-* "-"??\ _₽_-;_-@_-</c:formatCode>
                <c:ptCount val="2"/>
                <c:pt idx="0">
                  <c:v>419030.07308999996</c:v>
                </c:pt>
                <c:pt idx="1">
                  <c:v>429160.33489000006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3528704"/>
        <c:axId val="83530496"/>
        <c:axId val="0"/>
      </c:bar3DChart>
      <c:catAx>
        <c:axId val="835287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83530496"/>
        <c:crosses val="autoZero"/>
        <c:auto val="1"/>
        <c:lblAlgn val="ctr"/>
        <c:lblOffset val="100"/>
        <c:noMultiLvlLbl val="0"/>
      </c:catAx>
      <c:valAx>
        <c:axId val="83530496"/>
        <c:scaling>
          <c:orientation val="minMax"/>
        </c:scaling>
        <c:delete val="1"/>
        <c:axPos val="b"/>
        <c:numFmt formatCode="_-* #,##0\ _₽_-;\-* #,##0\ _₽_-;_-* &quot;-&quot;??\ _₽_-;_-@_-" sourceLinked="1"/>
        <c:majorTickMark val="out"/>
        <c:minorTickMark val="none"/>
        <c:tickLblPos val="nextTo"/>
        <c:crossAx val="83528704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8195033941130612"/>
          <c:y val="0.16035395575553055"/>
          <c:w val="0.30575313389092307"/>
          <c:h val="0.78192200974878134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0"/>
      <c:rotY val="160"/>
      <c:depthPercent val="10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8917550490021431E-2"/>
          <c:y val="0.15189004669399953"/>
          <c:w val="0.59004882678010151"/>
          <c:h val="0.8159793665053466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'Дефицит - профицит'!$B$5</c:f>
              <c:strCache>
                <c:ptCount val="1"/>
                <c:pt idx="0">
                  <c:v>ДОХОДЫ - всего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('Дефицит - профицит'!$C$5;'Дефицит - профицит'!$E$5)</c:f>
              <c:numCache>
                <c:formatCode>_-* #,##0\ _₽_-;\-* #,##0\ _₽_-;_-* "-"??\ _₽_-;_-@_-</c:formatCode>
                <c:ptCount val="2"/>
                <c:pt idx="0">
                  <c:v>424024.44358000002</c:v>
                </c:pt>
                <c:pt idx="1">
                  <c:v>426024.74930000002</c:v>
                </c:pt>
              </c:numCache>
            </c:numRef>
          </c:val>
        </c:ser>
        <c:ser>
          <c:idx val="1"/>
          <c:order val="1"/>
          <c:tx>
            <c:strRef>
              <c:f>'Дефицит - профицит'!$B$17</c:f>
              <c:strCache>
                <c:ptCount val="1"/>
                <c:pt idx="0">
                  <c:v>РАСХОДЫ - всего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9236214393669486E-2"/>
                  <c:y val="-6.629617371894405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637327807296109E-2"/>
                  <c:y val="0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('Дефицит - профицит'!$C$17;'Дефицит - профицит'!$E$17)</c:f>
              <c:numCache>
                <c:formatCode>_-* #,##0\ _₽_-;\-* #,##0\ _₽_-;_-* "-"??\ _₽_-;_-@_-</c:formatCode>
                <c:ptCount val="2"/>
                <c:pt idx="0">
                  <c:v>419030.07308999996</c:v>
                </c:pt>
                <c:pt idx="1">
                  <c:v>429160.33489000006</c:v>
                </c:pt>
              </c:numCache>
            </c:numRef>
          </c:val>
        </c:ser>
        <c:ser>
          <c:idx val="2"/>
          <c:order val="2"/>
          <c:tx>
            <c:strRef>
              <c:f>'Дефицит - профицит'!$B$38</c:f>
              <c:strCache>
                <c:ptCount val="1"/>
                <c:pt idx="0">
                  <c:v>ПРОФИЦИТ (со знаком "+")        ДЕФИЦИТ (со знаком "-")                                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429939420667243E-2"/>
                  <c:y val="-8.2845026057832178E-1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429939420667243E-2"/>
                  <c:y val="-4.518871804944144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('Дефицит - профицит'!$C$4;'Дефицит - профицит'!$E$4)</c:f>
              <c:strCache>
                <c:ptCount val="2"/>
                <c:pt idx="0">
                  <c:v>2018 год </c:v>
                </c:pt>
                <c:pt idx="1">
                  <c:v>2017 год</c:v>
                </c:pt>
              </c:strCache>
            </c:strRef>
          </c:cat>
          <c:val>
            <c:numRef>
              <c:f>('Дефицит - профицит'!$C$38;'Дефицит - профицит'!$E$38)</c:f>
              <c:numCache>
                <c:formatCode>_-* #,##0\ _₽_-;\-* #,##0\ _₽_-;_-* "-"??\ _₽_-;_-@_-</c:formatCode>
                <c:ptCount val="2"/>
                <c:pt idx="0">
                  <c:v>4994.3704900000594</c:v>
                </c:pt>
                <c:pt idx="1">
                  <c:v>-3135.5855900000315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0"/>
        <c:shape val="cylinder"/>
        <c:axId val="83903616"/>
        <c:axId val="83905152"/>
        <c:axId val="29841600"/>
      </c:bar3DChart>
      <c:catAx>
        <c:axId val="839036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83905152"/>
        <c:crosses val="autoZero"/>
        <c:auto val="1"/>
        <c:lblAlgn val="ctr"/>
        <c:lblOffset val="100"/>
        <c:noMultiLvlLbl val="0"/>
      </c:catAx>
      <c:valAx>
        <c:axId val="83905152"/>
        <c:scaling>
          <c:orientation val="minMax"/>
        </c:scaling>
        <c:delete val="1"/>
        <c:axPos val="r"/>
        <c:numFmt formatCode="_-* #,##0\ _₽_-;\-* #,##0\ _₽_-;_-* &quot;-&quot;??\ _₽_-;_-@_-" sourceLinked="1"/>
        <c:majorTickMark val="out"/>
        <c:minorTickMark val="none"/>
        <c:tickLblPos val="nextTo"/>
        <c:crossAx val="83903616"/>
        <c:crosses val="min"/>
        <c:crossBetween val="between"/>
      </c:valAx>
      <c:serAx>
        <c:axId val="29841600"/>
        <c:scaling>
          <c:orientation val="minMax"/>
        </c:scaling>
        <c:delete val="1"/>
        <c:axPos val="b"/>
        <c:majorTickMark val="out"/>
        <c:minorTickMark val="none"/>
        <c:tickLblPos val="nextTo"/>
        <c:crossAx val="83905152"/>
        <c:crosses val="autoZero"/>
      </c:ser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050"/>
      </a:pPr>
      <a:endParaRPr lang="ru-RU"/>
    </a:p>
  </c:tx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721906268266685"/>
          <c:y val="0"/>
        </c:manualLayout>
      </c:layout>
      <c:overlay val="0"/>
      <c:spPr>
        <a:noFill/>
        <a:ln w="25400">
          <a:noFill/>
        </a:ln>
      </c:spPr>
      <c:txPr>
        <a:bodyPr/>
        <a:lstStyle/>
        <a:p>
          <a:pPr>
            <a:defRPr sz="12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title>
    <c:autoTitleDeleted val="0"/>
    <c:view3D>
      <c:rotX val="30"/>
      <c:rotY val="2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2326101158752E-2"/>
          <c:y val="0.58015599538414775"/>
          <c:w val="0.90547673898841252"/>
          <c:h val="0.34942743860382286"/>
        </c:manualLayout>
      </c:layout>
      <c:pie3DChart>
        <c:varyColors val="1"/>
        <c:ser>
          <c:idx val="0"/>
          <c:order val="0"/>
          <c:tx>
            <c:strRef>
              <c:f>'структура расходов'!$B$5</c:f>
              <c:strCache>
                <c:ptCount val="1"/>
                <c:pt idx="0">
                  <c:v> 2017 год, тыс. руб.</c:v>
                </c:pt>
              </c:strCache>
            </c:strRef>
          </c:tx>
          <c:explosion val="25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'структура расходов'!$A$6:$A$16</c:f>
              <c:strCache>
                <c:ptCount val="11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Образование</c:v>
                </c:pt>
                <c:pt idx="6">
                  <c:v>Культура, кинематография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Социальная политика</c:v>
                </c:pt>
                <c:pt idx="10">
                  <c:v>Прочие межбюджетные трансферты общего характера</c:v>
                </c:pt>
              </c:strCache>
            </c:strRef>
          </c:cat>
          <c:val>
            <c:numRef>
              <c:f>'структура расходов'!$B$6:$B$16</c:f>
              <c:numCache>
                <c:formatCode>#,##0</c:formatCode>
                <c:ptCount val="11"/>
                <c:pt idx="0">
                  <c:v>38708.791129999998</c:v>
                </c:pt>
                <c:pt idx="1">
                  <c:v>509.3</c:v>
                </c:pt>
                <c:pt idx="2">
                  <c:v>350</c:v>
                </c:pt>
                <c:pt idx="3">
                  <c:v>60345.644480000003</c:v>
                </c:pt>
                <c:pt idx="4">
                  <c:v>228592.26212999999</c:v>
                </c:pt>
                <c:pt idx="5">
                  <c:v>23701.58599</c:v>
                </c:pt>
                <c:pt idx="6">
                  <c:v>60613.064619999997</c:v>
                </c:pt>
                <c:pt idx="7">
                  <c:v>9627.0650000000005</c:v>
                </c:pt>
                <c:pt idx="8">
                  <c:v>6490.4740000000002</c:v>
                </c:pt>
                <c:pt idx="9">
                  <c:v>222.30157</c:v>
                </c:pt>
                <c:pt idx="1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legend>
      <c:legendPos val="t"/>
      <c:layout>
        <c:manualLayout>
          <c:xMode val="edge"/>
          <c:yMode val="edge"/>
          <c:x val="0"/>
          <c:y val="5.0957562429118253E-2"/>
          <c:w val="0.81297963300438958"/>
          <c:h val="0.53082773803856531"/>
        </c:manualLayout>
      </c:layout>
      <c:overlay val="0"/>
      <c:spPr>
        <a:ln w="63500"/>
      </c:spPr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>
    <c:autoUpdate val="0"/>
  </c:externalData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0.22236</cdr:x>
      <cdr:y>0.04777</cdr:y>
    </cdr:from>
    <cdr:to>
      <cdr:x>0.80775</cdr:x>
      <cdr:y>0.13841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642035" y="207682"/>
          <a:ext cx="4322956" cy="394101"/>
        </a:xfrm>
        <a:prstGeom xmlns:a="http://schemas.openxmlformats.org/drawingml/2006/main" prst="rect">
          <a:avLst/>
        </a:prstGeom>
      </cdr:spPr>
    </cdr:pic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EFA8F8-66C8-4673-9754-53ACC6FB62D4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E79DFD0-BE50-41E2-8728-D74C429C2B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620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33F531-FC88-4156-A0A6-01B39FD1C9F2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6E569D1-EDCA-49F2-8242-EF68B6CBD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0534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50443" y="9428583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4756F6-9930-4A44-B9EE-AC7CB434B865}" type="slidenum">
              <a:rPr lang="ru-RU" sz="1200"/>
              <a:pPr algn="r"/>
              <a:t>1</a:t>
            </a:fld>
            <a:endParaRPr lang="ru-RU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A2EA9-1300-4B27-9ECE-12C5D0524F4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E569D1-EDCA-49F2-8242-EF68B6CBD244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236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A2123-53A8-44EB-A45A-3A9F7B25AFF4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386B2-F9F8-4FA0-80C5-1D8F5019E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B3F22-7CA9-44F9-BFC2-5DD3EE15A5F1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D727E-E86D-4E3A-AACC-C285B64F4B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86FAE-958D-4B26-BC5E-0372D6CBC533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C0E4B-BF46-4F2A-AF76-77AC077DBA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F47B3-4F77-4FA9-B4C0-DD1320400523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80FA2-8708-47A6-992F-341A0983E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42021-8629-4FDA-9198-104361320C16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054DA-53A7-4263-8693-3EBF8E7F5E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4436-F1CE-42E3-B8A5-2CDB16F9F155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EADB9-011B-46BC-A4A7-8FA284B09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0820A-DDE9-4EDA-9823-F44A7710D355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02DF89-C79A-4842-B137-BBE0C02AA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ECBBB-6281-4820-B2CC-87F366444C71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C96D0-56ED-45B9-91F0-B149E5F56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04D98-F02E-4438-8C83-60F1BE9023AF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7C3-D7F1-4431-A458-82E32904C0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1DC16-233B-46E5-B50F-CA6F9ACA1093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B422D2-79C6-4D7D-8FA6-8639420B1A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0F48842-D72D-4514-B3E9-AB119AC79398}" type="datetimeFigureOut">
              <a:rPr lang="ru-RU"/>
              <a:pPr>
                <a:defRPr/>
              </a:pPr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9E47E36-20DE-4325-99FD-99EFA245F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7" r:id="rId1"/>
    <p:sldLayoutId id="2147484175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6" r:id="rId8"/>
    <p:sldLayoutId id="2147484173" r:id="rId9"/>
    <p:sldLayoutId id="2147484174" r:id="rId10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 idx="4294967295"/>
          </p:nvPr>
        </p:nvSpPr>
        <p:spPr>
          <a:xfrm>
            <a:off x="684213" y="3213100"/>
            <a:ext cx="7772400" cy="1871663"/>
          </a:xfrm>
        </p:spPr>
        <p:txBody>
          <a:bodyPr wrap="square" numCol="1" anchor="b" anchorCtr="1" compatLnSpc="1">
            <a:prstTxWarp prst="textNoShape">
              <a:avLst/>
            </a:prstTxWarp>
          </a:bodyPr>
          <a:lstStyle/>
          <a:p>
            <a:pPr algn="ctr" eaLnBrk="1" hangingPunct="1">
              <a:buFont typeface="Georgia" pitchFamily="18" charset="0"/>
              <a:buNone/>
            </a:pP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города  Игарки </a:t>
            </a:r>
            <a:b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 2018 год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4294967295"/>
          </p:nvPr>
        </p:nvSpPr>
        <p:spPr>
          <a:xfrm>
            <a:off x="4300871" y="188913"/>
            <a:ext cx="4843129" cy="719807"/>
          </a:xfrm>
          <a:ln>
            <a:solidFill>
              <a:schemeClr val="bg2"/>
            </a:solidFill>
          </a:ln>
        </p:spPr>
        <p:txBody>
          <a:bodyPr/>
          <a:lstStyle/>
          <a:p>
            <a:pPr marL="0" indent="0" algn="r" eaLnBrk="1" hangingPunct="1">
              <a:lnSpc>
                <a:spcPct val="90000"/>
              </a:lnSpc>
              <a:buFont typeface="Georgia" pitchFamily="18" charset="0"/>
              <a:buNone/>
            </a:pPr>
            <a:r>
              <a:rPr lang="ru-RU" sz="2000" dirty="0" smtClean="0"/>
              <a:t>Публичные слушания об исполнении городского бюджета за 2018 год</a:t>
            </a:r>
          </a:p>
        </p:txBody>
      </p:sp>
      <p:pic>
        <p:nvPicPr>
          <p:cNvPr id="26628" name="Picture 12" descr="ger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600" y="188913"/>
            <a:ext cx="172243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0830" y="119390"/>
            <a:ext cx="8021811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Расходование средств по приоритетным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направлениям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социально-экономической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политики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4426068"/>
              </p:ext>
            </p:extLst>
          </p:nvPr>
        </p:nvGraphicFramePr>
        <p:xfrm>
          <a:off x="560830" y="1286560"/>
          <a:ext cx="8021811" cy="52223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63298"/>
                <a:gridCol w="1080120"/>
                <a:gridCol w="1017038"/>
                <a:gridCol w="761355"/>
              </a:tblGrid>
              <a:tr h="56277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программ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(тыс. рублей)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(тыс. рублей)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0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 программные мероприятия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233 049,3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158 359,3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"Реформирование и модернизация жилищно-коммунального хозяйства и повышение энергетической эффективности"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144 286,7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76 513,6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53,0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"Обеспечение комфортной среды проживания на территории города Игарки"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9 843,7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8 479,1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"Формирование комфортной городской среды"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5 551,5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5 551,5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"Защита населения от чрезвычайных ситуаций природного и техногенного характера"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683,9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183,4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26,8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"Развитие физической культуры и спорта"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9 426,2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7 426,2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78,8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"Развитие молодежной политики"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1 157,3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1 048,5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90,6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"Развитие транспортной системы"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51 237,3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48 369,9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94,4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"Управление муниципальными финансами и муниципальным имуществом"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4 600,1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4 534,5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98,6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18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"Обеспечение информационной открытости о деятельности и решениях органов местного самоуправления"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6 252,6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6 252,6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"Профилактика терроризма и экстремизма на территории города Игарки"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10,0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-  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57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Муниципальная программа города Игарки "Развитие малого и среднего предпринимательства"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-  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-  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95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116632"/>
            <a:ext cx="6439917" cy="1008112"/>
          </a:xfrm>
          <a:ln>
            <a:solidFill>
              <a:schemeClr val="bg2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Доля</a:t>
            </a:r>
            <a:r>
              <a:rPr lang="ru-RU" sz="2800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краевого, районного и местного бюджетов в программных расходах</a:t>
            </a:r>
            <a:endParaRPr lang="ru-RU" sz="2800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995715"/>
              </p:ext>
            </p:extLst>
          </p:nvPr>
        </p:nvGraphicFramePr>
        <p:xfrm>
          <a:off x="539552" y="1124744"/>
          <a:ext cx="8136905" cy="241705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08514"/>
                <a:gridCol w="1440160"/>
                <a:gridCol w="1315952"/>
                <a:gridCol w="772279"/>
              </a:tblGrid>
              <a:tr h="27603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 (тыс. рублей)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кассовое исполнение (тыс. рублей)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%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Городской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74 161,30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68 252,27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43,1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Федеральный бюджет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3 164,99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3 164,99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2,0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Краевой бюджет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14 056,52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13 916,02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8,8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Районный бюджет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141 666,50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73 026,00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46,1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03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233 049,31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158 359,28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</a:t>
                      </a:r>
                      <a:r>
                        <a:rPr lang="ru-RU" sz="1200" b="1" u="none" strike="noStrike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03" marR="6603" marT="6603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8102953"/>
              </p:ext>
            </p:extLst>
          </p:nvPr>
        </p:nvGraphicFramePr>
        <p:xfrm>
          <a:off x="539552" y="3645024"/>
          <a:ext cx="7848872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482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0535" y="-3847"/>
            <a:ext cx="5968492" cy="46935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Кредиторская задолженность за 2018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683533"/>
              </p:ext>
            </p:extLst>
          </p:nvPr>
        </p:nvGraphicFramePr>
        <p:xfrm>
          <a:off x="539552" y="601510"/>
          <a:ext cx="8064896" cy="56179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873866"/>
                <a:gridCol w="1191030"/>
              </a:tblGrid>
              <a:tr h="59524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текущая задолженность, тыс. рублей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5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Непрограммные расходы Администрации города Игарки (услуг по предоставлению доступа к сети Интернет, теплоснабжения и поставки горячей воды, очистке снега территории  прилегающей к зданию администрации города Игарки)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238,15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услуг по привлечению техники сторонних организаций для проведения противопаводковых мероприятий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350,00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585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Предоставление субсидии на компенсацию расходов возникающих в результате государственного регулирования тарифов на перевозку пассажиров речным транспортом - судном на воздушной подушке в г. Игарке по маршруту "Город-Остров-Город"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1 822,97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263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Устройство и содержание ледовой переправы для передвижения с островной на материковую часть г. Игарки (дорожный фонд) в рамках подпрограммы "Развитие транспортного комплекса, обеспечение сохранности и модернизация автомобильных дорог Туруханского района" муниципальной программы Туруханского района "Развитие транспортной системы и связи Туруханского района"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867,39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717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автобусных остановок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100,16   </a:t>
                      </a:r>
                      <a:endParaRPr lang="ru-RU" sz="1200" b="0" i="0" u="none" strike="noStrike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5649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возмещение недополученных доходов ресурсоснабжающим организациям, возникших в связи с невыполнением показателей производственной программы по полезному отпуску энергетических ресурсов и/или понесенных в связи с непредставлением платы потребителям за энергетические ресурсы в 2017 году в рамках непрограммных расходов Управления ЖКХ и строительства администрации Туруханского района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67 365,50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и проведение официальных спортивных мероприятий в рамках Муниципальной программы города Игарки "Развитие физической культуры и спорта"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1 434,91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6373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МКУ "ЦБУТО бюджетных и казенных учреждений г. Игарки" (Оказание транспортных услуг, коммунальных услуг, услуги по техническому обслуживанию систем видеонаблюдения,  полиграфические услуги, поставка оргтехники, канцтоваров, аккумуляторных батарей)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1 100,18   </a:t>
                      </a:r>
                      <a:endParaRPr lang="ru-RU" sz="1200" b="0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7463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1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ИТОГО:</a:t>
                      </a:r>
                      <a:endParaRPr lang="ru-RU" sz="14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73 279,25   </a:t>
                      </a:r>
                      <a:endParaRPr lang="ru-RU" sz="1200" b="1" i="0" u="none" strike="noStrik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300" marR="7300" marT="730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624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7464" y="2636912"/>
            <a:ext cx="7772400" cy="720079"/>
          </a:xfrm>
          <a:prstGeom prst="rect">
            <a:avLst/>
          </a:prstGeom>
          <a:effectLst/>
        </p:spPr>
        <p:txBody>
          <a:bodyPr vert="horz" wrap="square" lIns="91440" tIns="45720" rIns="91440" bIns="45720" numCol="1" rtlCol="0" anchor="b" anchorCtr="1" compatLnSpc="1">
            <a:prstTxWarp prst="textNoShape">
              <a:avLst/>
            </a:prstTxWarp>
            <a:noAutofit/>
          </a:bodyPr>
          <a:lstStyle>
            <a:lvl1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2pPr>
            <a:lvl3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3pPr>
            <a:lvl4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4pPr>
            <a:lvl5pPr marL="319088" indent="-319088" algn="r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3260C"/>
              </a:buClr>
              <a:buSzPct val="128000"/>
              <a:buFont typeface="Georgia" pitchFamily="18" charset="0"/>
              <a:buChar char="*"/>
              <a:defRPr sz="4600" b="1">
                <a:solidFill>
                  <a:schemeClr val="tx1"/>
                </a:solidFill>
                <a:latin typeface="Trebuchet MS" pitchFamily="34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 eaLnBrk="1" hangingPunct="1">
              <a:buFont typeface="Georgia" pitchFamily="18" charset="0"/>
              <a:buNone/>
            </a:pPr>
            <a:r>
              <a:rPr lang="ru-RU" sz="4800" i="1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65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6236" y="-16604"/>
            <a:ext cx="5356659" cy="523220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rgbClr val="0070C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Доходы бюджета города Игарки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0323912"/>
              </p:ext>
            </p:extLst>
          </p:nvPr>
        </p:nvGraphicFramePr>
        <p:xfrm>
          <a:off x="335521" y="517610"/>
          <a:ext cx="8491314" cy="363147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454976"/>
                <a:gridCol w="844550"/>
                <a:gridCol w="844550"/>
                <a:gridCol w="844550"/>
                <a:gridCol w="1050925"/>
                <a:gridCol w="1028159"/>
                <a:gridCol w="1423604"/>
              </a:tblGrid>
              <a:tr h="78297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2015 год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2016 </a:t>
                      </a:r>
                      <a:r>
                        <a:rPr lang="ru-RU" sz="1300" b="0" i="0" u="none" strike="noStrike" dirty="0" smtClean="0">
                          <a:effectLst/>
                          <a:latin typeface="Times New Roman"/>
                        </a:rPr>
                        <a:t>год</a:t>
                      </a:r>
                      <a:endParaRPr lang="ru-RU" sz="13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2017 год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2018 год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% исполнения 2018 г. к 2017 г.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Динамика роста в 2018 г. к 2017 году в %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363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Прочие межбюджетные трансферты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293 371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415 928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341 998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        356 928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104,4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4,4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36392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Субвенции бюджетам городских поселений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      70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      28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    537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               624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116,2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16,2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27020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Фонд финансовой поддержки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53 058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56 317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47 807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          29 253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61,2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-38,8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202718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Собственные доходы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35 441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42 160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35 683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     37 219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104,3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4,3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233356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b="1" u="none" strike="noStrike" dirty="0">
                          <a:effectLst/>
                        </a:rPr>
                        <a:t>ДОХОДЫ - всего в том числе: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effectLst/>
                          <a:latin typeface="Times New Roman"/>
                        </a:rPr>
                        <a:t> 381 941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effectLst/>
                          <a:latin typeface="Times New Roman"/>
                        </a:rPr>
                        <a:t> 514 433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effectLst/>
                          <a:latin typeface="Times New Roman"/>
                        </a:rPr>
                        <a:t> 426 025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 dirty="0">
                          <a:effectLst/>
                          <a:latin typeface="Times New Roman"/>
                        </a:rPr>
                        <a:t>       424 024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effectLst/>
                          <a:latin typeface="Times New Roman"/>
                        </a:rPr>
                        <a:t>99,5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1" i="0" u="none" strike="noStrike">
                          <a:effectLst/>
                          <a:latin typeface="Times New Roman"/>
                        </a:rPr>
                        <a:t>-0,5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614094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Дотации на выравнивание уровня бюджетной обеспеченности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56 317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56 317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47 807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          24 139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50,5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-49,5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386115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Дотация на сбалансированность</a:t>
                      </a:r>
                      <a:endParaRPr lang="ru-RU" sz="1200" b="0" i="1" u="none" strike="noStrike">
                        <a:effectLst/>
                        <a:latin typeface="Times New Roman"/>
                      </a:endParaRPr>
                    </a:p>
                  </a:txBody>
                  <a:tcPr marL="83102" marR="6925" marT="69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80 386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80 386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     87 322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                 -     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-100,0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  <a:tr h="34013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Возврат остатков субсидий прошлых лет </a:t>
                      </a:r>
                      <a:endParaRPr lang="ru-RU" sz="12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6925" marR="6925" marT="69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183,99024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0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300" b="0" i="0" u="none" strike="noStrike" dirty="0">
                          <a:effectLst/>
                          <a:latin typeface="Times New Roman"/>
                        </a:rPr>
                        <a:t>-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8379396"/>
              </p:ext>
            </p:extLst>
          </p:nvPr>
        </p:nvGraphicFramePr>
        <p:xfrm>
          <a:off x="-540568" y="4288475"/>
          <a:ext cx="9684568" cy="256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4335" y="97938"/>
            <a:ext cx="5654497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Анализ исполнения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в 2017-2018 гг. (тыс. руб.)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3556019"/>
              </p:ext>
            </p:extLst>
          </p:nvPr>
        </p:nvGraphicFramePr>
        <p:xfrm>
          <a:off x="179510" y="998188"/>
          <a:ext cx="8784979" cy="5660154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648051"/>
                <a:gridCol w="844612"/>
                <a:gridCol w="1054080"/>
                <a:gridCol w="844612"/>
                <a:gridCol w="848406"/>
                <a:gridCol w="848406"/>
                <a:gridCol w="848406"/>
                <a:gridCol w="848406"/>
              </a:tblGrid>
              <a:tr h="280054">
                <a:tc rowSpan="3">
                  <a:txBody>
                    <a:bodyPr/>
                    <a:lstStyle/>
                    <a:p>
                      <a:pPr algn="l" fontAlgn="ctr"/>
                      <a:r>
                        <a:rPr lang="ru-RU" sz="1200" u="none" strike="noStrike" dirty="0">
                          <a:effectLst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2017 год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2018 год</a:t>
                      </a:r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Темп роста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2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исполнение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 план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исполнение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2017 исполнение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2018 исполнение 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0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2018 исполнение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2018 план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3762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Доходы, всего 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426 025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500 649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424 025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-2 000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-76 624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-15%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собственные доходы</a:t>
                      </a:r>
                      <a:endParaRPr lang="ru-RU" sz="1200" b="1" i="1" u="none" strike="noStrike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35 683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43 344</a:t>
                      </a:r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37 219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1 536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-6 125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-14%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налоговые и неналоговые доходы:</a:t>
                      </a:r>
                      <a:endParaRPr lang="ru-RU" sz="1200" b="1" i="1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9%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9%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налоговые доходы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28 870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32 055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30 697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1 827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6%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-1 358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-4%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% к собственным доходам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81%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74%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82%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неналоговые доходы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6 813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11 289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6 522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-291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-4%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-4 767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-42%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% к собственным доходам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19%</a:t>
                      </a:r>
                      <a:endParaRPr lang="ru-RU" sz="12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26%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18%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46434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Межбюджетные трансферты из бюджетов других уровней 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390 342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457 305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386 805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-3 536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-70 499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-15%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% к собственным доходам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92%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91%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91%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 том числе: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дотации субсидии 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48 344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29 253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29 253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-19 092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-39%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другие МБТ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331 695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427 665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358 079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26 384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-69 586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-16%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31992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прочие безвозмездные поступления 207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10 118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387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-526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возврат остатков прошлых лет 218,219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184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 </a:t>
                      </a:r>
                      <a:endParaRPr lang="ru-RU" sz="12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Расходы, всего 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429 160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503 173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419 030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-10 130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-2%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-84 143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-17%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8005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Дефицит (профицит)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6705" marR="6705" marT="670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-3 136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-2 524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4 995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8 130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-259%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7 519</a:t>
                      </a:r>
                      <a:endParaRPr lang="ru-RU" sz="120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-298%</a:t>
                      </a:r>
                      <a:endParaRPr lang="ru-RU" sz="12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1176" y="235388"/>
            <a:ext cx="7821115" cy="861774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Динамика доходов местного бюджета за </a:t>
            </a:r>
            <a:r>
              <a:rPr lang="ru-RU" sz="25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2017-2018 </a:t>
            </a: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гг.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(в разрезе видов дохода)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8818062"/>
              </p:ext>
            </p:extLst>
          </p:nvPr>
        </p:nvGraphicFramePr>
        <p:xfrm>
          <a:off x="89488" y="1105753"/>
          <a:ext cx="8964490" cy="185362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611018"/>
                <a:gridCol w="1653643"/>
                <a:gridCol w="1635410"/>
                <a:gridCol w="1404525"/>
                <a:gridCol w="1659894"/>
              </a:tblGrid>
              <a:tr h="532017"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Наименование показателя</a:t>
                      </a:r>
                      <a:endParaRPr lang="ru-RU" sz="1200" b="1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2017 год (тыс. руб.)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2018 год (тыс. руб.)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Темп роста, тыс. руб.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>
                          <a:effectLst/>
                          <a:latin typeface="Arial Cyr"/>
                        </a:rPr>
                        <a:t>Темп роста, %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429695">
                <a:tc>
                  <a:txBody>
                    <a:bodyPr/>
                    <a:lstStyle/>
                    <a:p>
                      <a:pPr algn="l" rtl="0">
                        <a:defRPr sz="1800" b="1" i="0" u="none" strike="noStrike" kern="1200" baseline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Calibri"/>
                        </a:defRPr>
                      </a:pPr>
                      <a:r>
                        <a:rPr lang="ru-RU" sz="1200" b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Arial Cyr" pitchFamily="34" charset="0"/>
                          <a:ea typeface="+mn-ea"/>
                          <a:cs typeface="Arial Cyr" pitchFamily="34" charset="0"/>
                        </a:rPr>
                        <a:t>Безвозмездные поступления (МБТ, субвенции)</a:t>
                      </a:r>
                      <a:endParaRPr lang="ru-RU" sz="1200" b="0" u="none" strike="noStrike" kern="1200" dirty="0">
                        <a:solidFill>
                          <a:schemeClr val="dk1"/>
                        </a:solidFill>
                        <a:effectLst/>
                        <a:latin typeface="Arial Cyr" pitchFamily="34" charset="0"/>
                        <a:ea typeface="+mn-ea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390 342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effectLst/>
                          <a:latin typeface="Arial Cyr"/>
                        </a:rPr>
                        <a:t>386 805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-3 536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-1%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266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Собственные </a:t>
                      </a:r>
                      <a:r>
                        <a:rPr lang="ru-RU" sz="1200" u="none" strike="noStrike" dirty="0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доходы, в  </a:t>
                      </a:r>
                      <a:r>
                        <a:rPr lang="ru-RU" sz="1200" u="none" strike="noStrike" dirty="0" err="1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т.ч</a:t>
                      </a:r>
                      <a:r>
                        <a:rPr lang="ru-RU" sz="1200" u="none" strike="noStrike" dirty="0" smtClean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.:</a:t>
                      </a:r>
                      <a:endParaRPr lang="ru-RU" sz="1200" b="0" i="0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35 683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effectLst/>
                          <a:latin typeface="Arial Cyr"/>
                        </a:rPr>
                        <a:t>37 219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1 536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4%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2660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i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Налоговые доходы</a:t>
                      </a:r>
                      <a:endParaRPr lang="ru-RU" sz="1200" b="0" i="1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effectLst/>
                          <a:latin typeface="Arial Cyr"/>
                        </a:rPr>
                        <a:t>28 870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effectLst/>
                          <a:latin typeface="Arial Cyr"/>
                        </a:rPr>
                        <a:t>30 697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1 827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6%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  <a:tr h="35989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i="1" u="none" strike="noStrike" dirty="0">
                          <a:effectLst/>
                          <a:latin typeface="Arial Cyr" pitchFamily="34" charset="0"/>
                          <a:cs typeface="Arial Cyr" pitchFamily="34" charset="0"/>
                        </a:rPr>
                        <a:t>Неналоговые доходы</a:t>
                      </a:r>
                      <a:endParaRPr lang="ru-RU" sz="1200" b="0" i="1" u="none" strike="noStrike" dirty="0">
                        <a:effectLst/>
                        <a:latin typeface="Arial Cyr" pitchFamily="34" charset="0"/>
                        <a:cs typeface="Arial Cyr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6 813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effectLst/>
                          <a:latin typeface="Arial Cyr"/>
                        </a:rPr>
                        <a:t>6 522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-291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effectLst/>
                          <a:latin typeface="Arial Cyr"/>
                        </a:rPr>
                        <a:t>-4%</a:t>
                      </a:r>
                    </a:p>
                  </a:txBody>
                  <a:tcPr marL="9525" marR="9525" marT="9525" marB="0" anchor="b"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5443039"/>
              </p:ext>
            </p:extLst>
          </p:nvPr>
        </p:nvGraphicFramePr>
        <p:xfrm>
          <a:off x="179512" y="2852936"/>
          <a:ext cx="871296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90451" y="189221"/>
            <a:ext cx="7962564" cy="95410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Динамика налоговых доходов местного бюджета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за </a:t>
            </a:r>
            <a:r>
              <a:rPr lang="ru-RU" sz="280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2017-2018 </a:t>
            </a: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 pitchFamily="34" charset="0"/>
                <a:cs typeface="Calibri" pitchFamily="34" charset="0"/>
              </a:rPr>
              <a:t>гг. (в разрезе видов налогов)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351398"/>
              </p:ext>
            </p:extLst>
          </p:nvPr>
        </p:nvGraphicFramePr>
        <p:xfrm>
          <a:off x="418416" y="1143328"/>
          <a:ext cx="8306633" cy="1911817"/>
        </p:xfrm>
        <a:graphic>
          <a:graphicData uri="http://schemas.openxmlformats.org/drawingml/2006/table">
            <a:tbl>
              <a:tblPr>
                <a:tableStyleId>{72833802-FEF1-4C79-8D5D-14CF1EAF98D9}</a:tableStyleId>
              </a:tblPr>
              <a:tblGrid>
                <a:gridCol w="2718534"/>
                <a:gridCol w="1380843"/>
                <a:gridCol w="1380843"/>
                <a:gridCol w="1380843"/>
                <a:gridCol w="1445570"/>
              </a:tblGrid>
              <a:tr h="59064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500" u="none" strike="noStrike" dirty="0">
                          <a:effectLst/>
                        </a:rPr>
                        <a:t>Налоговые доходы</a:t>
                      </a:r>
                      <a:endParaRPr lang="ru-RU" sz="150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u="none" strike="noStrike" dirty="0">
                          <a:effectLst/>
                        </a:rPr>
                        <a:t>2017 год, тыс. руб.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b="1" u="none" strike="noStrike" dirty="0">
                          <a:effectLst/>
                        </a:rPr>
                        <a:t>2018 год, тыс. руб.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u="none" strike="noStrike" dirty="0">
                          <a:effectLst/>
                        </a:rPr>
                        <a:t>Темп роста, тыс. руб.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50" u="none" strike="noStrike">
                          <a:effectLst/>
                        </a:rPr>
                        <a:t>Темп роста, %</a:t>
                      </a:r>
                      <a:endParaRPr lang="ru-RU" sz="1450" b="1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ctr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</a:rPr>
                        <a:t>НДФЛ</a:t>
                      </a:r>
                      <a:endParaRPr lang="ru-RU" sz="15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26572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b="1" u="none" strike="noStrike" dirty="0">
                          <a:effectLst/>
                        </a:rPr>
                        <a:t>28562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1990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7%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</a:rPr>
                        <a:t>Налог на имущество ФЛ</a:t>
                      </a:r>
                      <a:endParaRPr lang="ru-RU" sz="15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1781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b="1" u="none" strike="noStrike" dirty="0">
                          <a:effectLst/>
                        </a:rPr>
                        <a:t>1596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-185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-10%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</a:rPr>
                        <a:t>Земельный налог</a:t>
                      </a:r>
                      <a:endParaRPr lang="ru-RU" sz="15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129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b="1" u="none" strike="noStrike" dirty="0">
                          <a:effectLst/>
                        </a:rPr>
                        <a:t>126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-3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-2%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>
                          <a:effectLst/>
                        </a:rPr>
                        <a:t>Акцизы</a:t>
                      </a:r>
                      <a:endParaRPr lang="ru-RU" sz="150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383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b="1" u="none" strike="noStrike" dirty="0">
                          <a:effectLst/>
                        </a:rPr>
                        <a:t>414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31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8%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  <a:tr h="26423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u="none" strike="noStrike" dirty="0">
                          <a:effectLst/>
                        </a:rPr>
                        <a:t>Государственная пошлина</a:t>
                      </a:r>
                      <a:endParaRPr lang="ru-RU" sz="150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5,35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b="1" u="none" strike="noStrike" dirty="0">
                          <a:effectLst/>
                        </a:rPr>
                        <a:t>0</a:t>
                      </a:r>
                      <a:endParaRPr lang="ru-RU" sz="1450" b="1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>
                          <a:effectLst/>
                        </a:rPr>
                        <a:t>-5,35</a:t>
                      </a:r>
                      <a:endParaRPr lang="ru-RU" sz="1450" b="0" i="0" u="none" strike="noStrike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50" u="none" strike="noStrike" dirty="0">
                          <a:effectLst/>
                        </a:rPr>
                        <a:t>-</a:t>
                      </a:r>
                      <a:endParaRPr lang="ru-RU" sz="1450" b="0" i="0" u="none" strike="noStrike" dirty="0">
                        <a:effectLst/>
                        <a:latin typeface="Arial Cyr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45164"/>
              </p:ext>
            </p:extLst>
          </p:nvPr>
        </p:nvGraphicFramePr>
        <p:xfrm>
          <a:off x="418417" y="3284984"/>
          <a:ext cx="8306633" cy="34023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0845" y="189221"/>
            <a:ext cx="4841775" cy="954107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Межбюджетные трансферты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из бюджетов других уровней </a:t>
            </a:r>
          </a:p>
        </p:txBody>
      </p:sp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38342"/>
              </p:ext>
            </p:extLst>
          </p:nvPr>
        </p:nvGraphicFramePr>
        <p:xfrm>
          <a:off x="6732240" y="3501008"/>
          <a:ext cx="2238876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1263062"/>
              </p:ext>
            </p:extLst>
          </p:nvPr>
        </p:nvGraphicFramePr>
        <p:xfrm>
          <a:off x="0" y="3429000"/>
          <a:ext cx="2771800" cy="3284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0863863"/>
              </p:ext>
            </p:extLst>
          </p:nvPr>
        </p:nvGraphicFramePr>
        <p:xfrm>
          <a:off x="179512" y="1268759"/>
          <a:ext cx="8496943" cy="191112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2906850"/>
                <a:gridCol w="1036566"/>
                <a:gridCol w="975868"/>
                <a:gridCol w="1018161"/>
                <a:gridCol w="1279749"/>
                <a:gridCol w="1279749"/>
              </a:tblGrid>
              <a:tr h="77006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 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407" marR="8407" marT="8407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2017 год, тыс. руб.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2018 год, тыс. руб.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% исполнения 2018 г. к 2017 г.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</a:rPr>
                        <a:t>Темп роста, тыс. рублей</a:t>
                      </a:r>
                      <a:endParaRPr lang="ru-RU" sz="12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Темп роста, %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451671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 dirty="0">
                          <a:effectLst/>
                        </a:rPr>
                        <a:t>Дотации на выравнивание уровня бюджетной обеспеченности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100888" marR="8407" marT="8407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47 807</a:t>
                      </a:r>
                      <a:endParaRPr lang="ru-RU" sz="16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u="none" strike="noStrike" dirty="0">
                          <a:effectLst/>
                        </a:rPr>
                        <a:t>24 139</a:t>
                      </a:r>
                      <a:endParaRPr lang="ru-RU" sz="160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50%</a:t>
                      </a:r>
                      <a:endParaRPr lang="ru-RU" sz="16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-23 668</a:t>
                      </a:r>
                      <a:endParaRPr lang="ru-RU" sz="16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</a:rPr>
                        <a:t>-50%</a:t>
                      </a:r>
                      <a:endParaRPr lang="ru-RU" sz="16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56582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Субсидии, субвенции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100888" marR="8407" marT="8407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</a:rPr>
                        <a:t>537</a:t>
                      </a:r>
                      <a:endParaRPr lang="ru-RU" sz="1600" b="0" i="1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u="none" strike="noStrike" dirty="0">
                          <a:effectLst/>
                        </a:rPr>
                        <a:t>5 738</a:t>
                      </a:r>
                      <a:endParaRPr lang="ru-RU" sz="1600" b="1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1068%</a:t>
                      </a:r>
                      <a:endParaRPr lang="ru-RU" sz="16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5 200</a:t>
                      </a:r>
                      <a:endParaRPr lang="ru-RU" sz="1600" b="0" i="1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968%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  <a:tr h="332810">
                <a:tc>
                  <a:txBody>
                    <a:bodyPr/>
                    <a:lstStyle/>
                    <a:p>
                      <a:pPr algn="l" fontAlgn="t"/>
                      <a:r>
                        <a:rPr lang="ru-RU" sz="1200" u="none" strike="noStrike">
                          <a:effectLst/>
                        </a:rPr>
                        <a:t>Прочие межбюджетные трансферты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100888" marR="8407" marT="8407" marB="0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</a:rPr>
                        <a:t>341 814</a:t>
                      </a:r>
                      <a:endParaRPr lang="ru-RU" sz="16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u="none" strike="noStrike" dirty="0">
                          <a:effectLst/>
                        </a:rPr>
                        <a:t>357 553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</a:rPr>
                        <a:t>105%</a:t>
                      </a:r>
                      <a:endParaRPr lang="ru-RU" sz="1600" b="1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15 739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</a:rPr>
                        <a:t>5%</a:t>
                      </a:r>
                      <a:endParaRPr lang="ru-RU" sz="16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4938966"/>
              </p:ext>
            </p:extLst>
          </p:nvPr>
        </p:nvGraphicFramePr>
        <p:xfrm>
          <a:off x="3059832" y="3717032"/>
          <a:ext cx="367575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332656"/>
            <a:ext cx="5741705" cy="523220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Расходы бюджета города Игарки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3706888"/>
              </p:ext>
            </p:extLst>
          </p:nvPr>
        </p:nvGraphicFramePr>
        <p:xfrm>
          <a:off x="467544" y="983327"/>
          <a:ext cx="8280919" cy="2599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3979068"/>
              </p:ext>
            </p:extLst>
          </p:nvPr>
        </p:nvGraphicFramePr>
        <p:xfrm>
          <a:off x="1648272" y="3717032"/>
          <a:ext cx="6116171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237" y="12088"/>
            <a:ext cx="8508996" cy="469359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Структура расходов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бюджета города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Игарки в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2017-2018гг.</a:t>
            </a:r>
            <a:endParaRPr lang="ru-RU" sz="2450" b="1" dirty="0">
              <a:ln w="1905"/>
              <a:solidFill>
                <a:schemeClr val="accent2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9460768"/>
              </p:ext>
            </p:extLst>
          </p:nvPr>
        </p:nvGraphicFramePr>
        <p:xfrm>
          <a:off x="179511" y="481449"/>
          <a:ext cx="8646722" cy="224971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36506"/>
                <a:gridCol w="1224136"/>
                <a:gridCol w="1296144"/>
                <a:gridCol w="1589936"/>
              </a:tblGrid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900" u="none" strike="noStrike" dirty="0">
                          <a:effectLst/>
                        </a:rPr>
                        <a:t> </a:t>
                      </a:r>
                      <a:endParaRPr lang="ru-RU" sz="900" b="0" i="0" u="none" strike="noStrike" dirty="0">
                        <a:effectLst/>
                        <a:latin typeface="Arial Cyr"/>
                      </a:endParaRPr>
                    </a:p>
                  </a:txBody>
                  <a:tcPr marL="199047" marR="8294" marT="8294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Исполнение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Темп роста, %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/>
                </a:tc>
              </a:tr>
              <a:tr h="12172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 2017 год, тыс. руб.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2018 год, тыс. руб.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 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Общегосударственные вопросы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38 709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</a:rPr>
                        <a:t>75 427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89%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Национальная оборона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509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596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17%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694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350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50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-86%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Национальная экономика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60 346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50 938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-16%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Жилищно-коммунальное хозяйство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228 592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241 048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5%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Образование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23 702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2 970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-87%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814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Культура, кинематография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60 613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31 030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-49%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Физическая культура и спорт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9 627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7 588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-21%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Средства массовой информации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6 490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6 723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4%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Социальная политика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222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292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32%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28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Прочие межбюджетные трансферты общего характера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0</a:t>
                      </a:r>
                      <a:endParaRPr lang="ru-RU" sz="1000" b="0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>
                          <a:effectLst/>
                        </a:rPr>
                        <a:t>2 367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</a:rPr>
                        <a:t>100%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497"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Итого расходов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>
                          <a:effectLst/>
                        </a:rPr>
                        <a:t>429 160</a:t>
                      </a:r>
                      <a:endParaRPr lang="ru-RU" sz="1000" b="1" i="0" u="none" strike="noStrike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000" u="none" strike="noStrike" dirty="0" smtClean="0">
                          <a:effectLst/>
                        </a:rPr>
                        <a:t>419 030</a:t>
                      </a:r>
                      <a:endParaRPr lang="ru-RU" sz="10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 smtClean="0">
                          <a:effectLst/>
                        </a:rPr>
                        <a:t>97,64</a:t>
                      </a:r>
                      <a:endParaRPr lang="ru-RU" sz="10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8294" marR="8294" marT="8294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1" name="Диаграмма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9818343"/>
              </p:ext>
            </p:extLst>
          </p:nvPr>
        </p:nvGraphicFramePr>
        <p:xfrm>
          <a:off x="5608" y="2780928"/>
          <a:ext cx="4362450" cy="42306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Диаграмм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5592935"/>
              </p:ext>
            </p:extLst>
          </p:nvPr>
        </p:nvGraphicFramePr>
        <p:xfrm>
          <a:off x="4257659" y="2780928"/>
          <a:ext cx="4895850" cy="4077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895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5593" y="116632"/>
            <a:ext cx="7872283" cy="846386"/>
          </a:xfrm>
          <a:prstGeom prst="rect">
            <a:avLst/>
          </a:prstGeom>
          <a:ln>
            <a:solidFill>
              <a:schemeClr val="bg2"/>
            </a:solidFill>
          </a:ln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Исполнение бюджета города Игарки по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разделам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функциональной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классификации расходов за </a:t>
            </a:r>
            <a:r>
              <a:rPr lang="ru-RU" sz="2450" b="1" dirty="0" smtClean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sz="2450" b="1" dirty="0">
                <a:ln w="1905"/>
                <a:solidFill>
                  <a:schemeClr val="accent2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год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61266"/>
              </p:ext>
            </p:extLst>
          </p:nvPr>
        </p:nvGraphicFramePr>
        <p:xfrm>
          <a:off x="539552" y="1196752"/>
          <a:ext cx="7968324" cy="26898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364812"/>
                <a:gridCol w="1262309"/>
                <a:gridCol w="1341203"/>
              </a:tblGrid>
              <a:tr h="166316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Наименование показателей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Исполнение (тыс. рублей)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Уд.вес расходов в, 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Общегосударственные вопросы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75 427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18,00%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оборона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596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0,14%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433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безопасность и правоохранительная деятельность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50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0,01%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Национальная экономика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50 938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12,16%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Жилищно-коммунальное хозяйство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241 048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57,53%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Образование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2 970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0,71%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Культура, кинематография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31 030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7,41%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Физическая культура и спорт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7 588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1,81%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Средства массовой информации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6 723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1,60%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</a:rPr>
                        <a:t>Социальная политика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292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0,07%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12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</a:rPr>
                        <a:t>Прочие межбюджетные трансферты общего характера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>
                          <a:effectLst/>
                        </a:rPr>
                        <a:t>2 367</a:t>
                      </a:r>
                      <a:endParaRPr lang="ru-RU" sz="1200" b="0" i="0" u="none" strike="noStrike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u="none" strike="noStrike" dirty="0">
                          <a:effectLst/>
                        </a:rPr>
                        <a:t>0,56%</a:t>
                      </a:r>
                      <a:endParaRPr lang="ru-RU" sz="1200" b="0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</a:rPr>
                        <a:t>Итого расходов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419 030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200" b="1" u="none" strike="noStrike" dirty="0">
                          <a:effectLst/>
                        </a:rPr>
                        <a:t>100,00%</a:t>
                      </a:r>
                      <a:endParaRPr lang="ru-RU" sz="1200" b="1" i="0" u="none" strike="noStrike" dirty="0"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476799"/>
              </p:ext>
            </p:extLst>
          </p:nvPr>
        </p:nvGraphicFramePr>
        <p:xfrm>
          <a:off x="635592" y="3861049"/>
          <a:ext cx="804086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056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4843</TotalTime>
  <Words>1651</Words>
  <Application>Microsoft Office PowerPoint</Application>
  <PresentationFormat>Экран (4:3)</PresentationFormat>
  <Paragraphs>537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Исполнение бюджета города  Игарки  за 2018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Доля краевого, районного и местного бюджетов в программных расходах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Oracle</dc:creator>
  <cp:lastModifiedBy>Пантюхин И.В.</cp:lastModifiedBy>
  <cp:revision>299</cp:revision>
  <cp:lastPrinted>2016-03-17T10:50:50Z</cp:lastPrinted>
  <dcterms:created xsi:type="dcterms:W3CDTF">2014-04-16T07:33:25Z</dcterms:created>
  <dcterms:modified xsi:type="dcterms:W3CDTF">2019-04-10T10:15:04Z</dcterms:modified>
</cp:coreProperties>
</file>